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D2E32"/>
    <a:srgbClr val="C9C2BA"/>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9" autoAdjust="0"/>
  </p:normalViewPr>
  <p:slideViewPr>
    <p:cSldViewPr>
      <p:cViewPr varScale="1">
        <p:scale>
          <a:sx n="68" d="100"/>
          <a:sy n="68"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2019</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1.7359182313076326E-7"/>
                  <c:y val="-3.8220848758963714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ontserrat Light" panose="00000400000000000000"/>
                        <a:ea typeface="+mn-ea"/>
                        <a:cs typeface="+mn-cs"/>
                      </a:defRPr>
                    </a:pPr>
                    <a:fld id="{A96249B7-B6CB-4CF7-AF01-26EF280EE6E6}" type="VALUE">
                      <a:rPr lang="en-US" sz="1000" b="1">
                        <a:latin typeface="Montserrat Light" panose="00000400000000000000"/>
                      </a:rPr>
                      <a:pPr>
                        <a:defRPr sz="1000" b="1">
                          <a:latin typeface="Montserrat Light" panose="00000400000000000000"/>
                        </a:defRPr>
                      </a:pPr>
                      <a:t>[VALOR]</a:t>
                    </a:fld>
                    <a:endParaRPr lang="es-MX"/>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ontserrat Light" panose="0000040000000000000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2623770969892229"/>
                      <c:h val="6.9641128215530729E-2"/>
                    </c:manualLayout>
                  </c15:layout>
                  <c15:dlblFieldTable/>
                  <c15:showDataLabelsRange val="0"/>
                </c:ext>
                <c:ext xmlns:c16="http://schemas.microsoft.com/office/drawing/2014/chart" uri="{C3380CC4-5D6E-409C-BE32-E72D297353CC}">
                  <c16:uniqueId val="{00000004-3EAE-4F7F-AE9B-34375AE57C6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ontserrat Light" panose="0000040000000000000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Población Potencial</c:v>
                </c:pt>
                <c:pt idx="1">
                  <c:v>Población Objetivo</c:v>
                </c:pt>
                <c:pt idx="2">
                  <c:v>Población atendida</c:v>
                </c:pt>
              </c:strCache>
            </c:strRef>
          </c:cat>
          <c:val>
            <c:numRef>
              <c:f>Hoja1!$B$2:$B$4</c:f>
              <c:numCache>
                <c:formatCode>#,##0</c:formatCode>
                <c:ptCount val="3"/>
                <c:pt idx="0">
                  <c:v>661085</c:v>
                </c:pt>
                <c:pt idx="1">
                  <c:v>19150</c:v>
                </c:pt>
                <c:pt idx="2">
                  <c:v>20262</c:v>
                </c:pt>
              </c:numCache>
            </c:numRef>
          </c:val>
          <c:extLst>
            <c:ext xmlns:c16="http://schemas.microsoft.com/office/drawing/2014/chart" uri="{C3380CC4-5D6E-409C-BE32-E72D297353CC}">
              <c16:uniqueId val="{00000000-3EAE-4F7F-AE9B-34375AE57C6F}"/>
            </c:ext>
          </c:extLst>
        </c:ser>
        <c:ser>
          <c:idx val="1"/>
          <c:order val="1"/>
          <c:tx>
            <c:strRef>
              <c:f>Hoja1!$C$1</c:f>
              <c:strCache>
                <c:ptCount val="1"/>
                <c:pt idx="0">
                  <c:v>2020</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1.7804238833181404E-7"/>
                  <c:y val="7.6444707152064474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ontserrat Light" panose="00000400000000000000"/>
                        <a:ea typeface="+mn-ea"/>
                        <a:cs typeface="+mn-cs"/>
                      </a:defRPr>
                    </a:pPr>
                    <a:r>
                      <a:rPr lang="en-US" sz="1000" b="1" dirty="0">
                        <a:latin typeface="Montserrat Light" panose="00000400000000000000"/>
                      </a:rPr>
                      <a:t>662,187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ontserrat Light" panose="0000040000000000000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1741924508387953"/>
                      <c:h val="8.8752305003546847E-2"/>
                    </c:manualLayout>
                  </c15:layout>
                  <c15:showDataLabelsRange val="0"/>
                </c:ext>
                <c:ext xmlns:c16="http://schemas.microsoft.com/office/drawing/2014/chart" uri="{C3380CC4-5D6E-409C-BE32-E72D297353CC}">
                  <c16:uniqueId val="{00000003-3EAE-4F7F-AE9B-34375AE57C6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ontserrat Light" panose="0000040000000000000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Población Potencial</c:v>
                </c:pt>
                <c:pt idx="1">
                  <c:v>Población Objetivo</c:v>
                </c:pt>
                <c:pt idx="2">
                  <c:v>Población atendida</c:v>
                </c:pt>
              </c:strCache>
            </c:strRef>
          </c:cat>
          <c:val>
            <c:numRef>
              <c:f>Hoja1!$C$2:$C$4</c:f>
              <c:numCache>
                <c:formatCode>#,##0</c:formatCode>
                <c:ptCount val="3"/>
                <c:pt idx="0">
                  <c:v>662187</c:v>
                </c:pt>
                <c:pt idx="1">
                  <c:v>5803</c:v>
                </c:pt>
                <c:pt idx="2">
                  <c:v>18136</c:v>
                </c:pt>
              </c:numCache>
            </c:numRef>
          </c:val>
          <c:extLst>
            <c:ext xmlns:c16="http://schemas.microsoft.com/office/drawing/2014/chart" uri="{C3380CC4-5D6E-409C-BE32-E72D297353CC}">
              <c16:uniqueId val="{00000001-3EAE-4F7F-AE9B-34375AE57C6F}"/>
            </c:ext>
          </c:extLst>
        </c:ser>
        <c:dLbls>
          <c:showLegendKey val="0"/>
          <c:showVal val="1"/>
          <c:showCatName val="0"/>
          <c:showSerName val="0"/>
          <c:showPercent val="0"/>
          <c:showBubbleSize val="0"/>
        </c:dLbls>
        <c:gapWidth val="227"/>
        <c:overlap val="-48"/>
        <c:axId val="311715040"/>
        <c:axId val="311715368"/>
      </c:barChart>
      <c:catAx>
        <c:axId val="31171504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Light"/>
                <a:ea typeface="+mn-ea"/>
                <a:cs typeface="Arial" panose="020B0604020202020204" pitchFamily="34" charset="0"/>
              </a:defRPr>
            </a:pPr>
            <a:endParaRPr lang="es-MX"/>
          </a:p>
        </c:txPr>
        <c:crossAx val="311715368"/>
        <c:crosses val="autoZero"/>
        <c:auto val="1"/>
        <c:lblAlgn val="ctr"/>
        <c:lblOffset val="100"/>
        <c:noMultiLvlLbl val="0"/>
      </c:catAx>
      <c:valAx>
        <c:axId val="3117153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Light" panose="00000400000000000000"/>
                <a:ea typeface="+mn-ea"/>
                <a:cs typeface="+mn-cs"/>
              </a:defRPr>
            </a:pPr>
            <a:endParaRPr lang="es-MX"/>
          </a:p>
        </c:txPr>
        <c:crossAx val="311715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Light" panose="00000400000000000000"/>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Hoja1!$B$1</c:f>
              <c:strCache>
                <c:ptCount val="1"/>
                <c:pt idx="0">
                  <c:v>Analfabetismo</c:v>
                </c:pt>
              </c:strCache>
            </c:strRef>
          </c:tx>
          <c:spPr>
            <a:solidFill>
              <a:schemeClr val="lt1"/>
            </a:solidFill>
            <a:ln w="25400" cap="flat" cmpd="sng" algn="ctr">
              <a:solidFill>
                <a:schemeClr val="accent6"/>
              </a:solidFill>
              <a:prstDash val="solid"/>
            </a:ln>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lt1"/>
              </a:solidFill>
              <a:ln w="25400" cap="flat" cmpd="sng" algn="ctr">
                <a:solidFill>
                  <a:schemeClr val="accent2">
                    <a:lumMod val="75000"/>
                  </a:schemeClr>
                </a:solidFill>
                <a:prstDash val="solid"/>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46C-4BB6-98D2-67DDED0FF917}"/>
              </c:ext>
            </c:extLst>
          </c:dPt>
          <c:dPt>
            <c:idx val="1"/>
            <c:invertIfNegative val="0"/>
            <c:bubble3D val="0"/>
            <c:spPr>
              <a:solidFill>
                <a:schemeClr val="lt1"/>
              </a:solidFill>
              <a:ln w="25400" cap="flat" cmpd="sng" algn="ctr">
                <a:solidFill>
                  <a:srgbClr val="C00000"/>
                </a:solidFill>
                <a:prstDash val="solid"/>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246C-4BB6-98D2-67DDED0FF917}"/>
              </c:ext>
            </c:extLst>
          </c:dPt>
          <c:dPt>
            <c:idx val="2"/>
            <c:invertIfNegative val="0"/>
            <c:bubble3D val="0"/>
            <c:spPr>
              <a:solidFill>
                <a:schemeClr val="lt1"/>
              </a:solidFill>
              <a:ln w="25400" cap="flat" cmpd="sng" algn="ctr">
                <a:solidFill>
                  <a:schemeClr val="accent5">
                    <a:lumMod val="50000"/>
                  </a:schemeClr>
                </a:solidFill>
                <a:prstDash val="solid"/>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46C-4BB6-98D2-67DDED0FF917}"/>
              </c:ext>
            </c:extLst>
          </c:dPt>
          <c:dPt>
            <c:idx val="3"/>
            <c:invertIfNegative val="0"/>
            <c:bubble3D val="0"/>
            <c:spPr>
              <a:solidFill>
                <a:schemeClr val="lt1"/>
              </a:solidFill>
              <a:ln w="25400" cap="flat" cmpd="sng" algn="ctr">
                <a:solidFill>
                  <a:schemeClr val="accent4"/>
                </a:solidFill>
                <a:prstDash val="solid"/>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246C-4BB6-98D2-67DDED0FF917}"/>
              </c:ext>
            </c:extLst>
          </c:dPt>
          <c:dLbls>
            <c:dLbl>
              <c:idx val="0"/>
              <c:tx>
                <c:rich>
                  <a:bodyPr/>
                  <a:lstStyle/>
                  <a:p>
                    <a:r>
                      <a:rPr lang="en-US" baseline="0"/>
                      <a:t> </a:t>
                    </a:r>
                    <a:fld id="{30730072-562F-4817-A535-F09007E360D4}"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46C-4BB6-98D2-67DDED0FF917}"/>
                </c:ext>
              </c:extLst>
            </c:dLbl>
            <c:dLbl>
              <c:idx val="1"/>
              <c:tx>
                <c:rich>
                  <a:bodyPr/>
                  <a:lstStyle/>
                  <a:p>
                    <a:fld id="{2225CCD2-0A23-4FBD-BFE0-DB94474A60DC}" type="VALUE">
                      <a:rPr lang="en-US" baseline="0" smtClean="0"/>
                      <a:pPr/>
                      <a:t>[VALOR]</a:t>
                    </a:fld>
                    <a:endParaRPr lang="es-MX"/>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6C-4BB6-98D2-67DDED0FF917}"/>
                </c:ext>
              </c:extLst>
            </c:dLbl>
            <c:dLbl>
              <c:idx val="2"/>
              <c:tx>
                <c:rich>
                  <a:bodyPr/>
                  <a:lstStyle/>
                  <a:p>
                    <a:fld id="{B9BE34D6-EEC6-45CA-B09C-05D317FD8105}" type="VALUE">
                      <a:rPr lang="en-US" baseline="0" smtClean="0"/>
                      <a:pPr/>
                      <a:t>[VALOR]</a:t>
                    </a:fld>
                    <a:endParaRPr lang="es-MX"/>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6C-4BB6-98D2-67DDED0FF917}"/>
                </c:ext>
              </c:extLst>
            </c:dLbl>
            <c:dLbl>
              <c:idx val="3"/>
              <c:tx>
                <c:rich>
                  <a:bodyPr/>
                  <a:lstStyle/>
                  <a:p>
                    <a:fld id="{E02833AB-E3D4-468D-8A3E-C8ED6DE6C3D6}" type="VALUE">
                      <a:rPr lang="en-US" baseline="0" smtClean="0"/>
                      <a:pPr/>
                      <a:t>[VALOR]</a:t>
                    </a:fld>
                    <a:endParaRPr lang="es-MX"/>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6C-4BB6-98D2-67DDED0FF917}"/>
                </c:ext>
              </c:extLst>
            </c:dLbl>
            <c:dLbl>
              <c:idx val="4"/>
              <c:tx>
                <c:rich>
                  <a:bodyPr/>
                  <a:lstStyle/>
                  <a:p>
                    <a:r>
                      <a:rPr lang="en-US" baseline="0"/>
                      <a:t> </a:t>
                    </a:r>
                    <a:fld id="{B93B17A4-DC36-46D4-887F-FD8BB051D192}" type="VALUE">
                      <a:rPr lang="en-US" baseline="0"/>
                      <a:pPr/>
                      <a:t>[VALOR]</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6C-4BB6-98D2-67DDED0FF9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Light" panose="00000400000000000000"/>
                    <a:ea typeface="+mn-ea"/>
                    <a:cs typeface="+mn-cs"/>
                  </a:defRPr>
                </a:pPr>
                <a:endParaRPr lang="es-MX"/>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2016</c:v>
                </c:pt>
                <c:pt idx="1">
                  <c:v>2017</c:v>
                </c:pt>
                <c:pt idx="2">
                  <c:v>2018</c:v>
                </c:pt>
                <c:pt idx="3">
                  <c:v>2019</c:v>
                </c:pt>
                <c:pt idx="4">
                  <c:v>2020</c:v>
                </c:pt>
              </c:numCache>
            </c:numRef>
          </c:cat>
          <c:val>
            <c:numRef>
              <c:f>Hoja1!$B$2:$B$6</c:f>
              <c:numCache>
                <c:formatCode>General</c:formatCode>
                <c:ptCount val="5"/>
                <c:pt idx="0">
                  <c:v>2.3199999999999998</c:v>
                </c:pt>
                <c:pt idx="1">
                  <c:v>1.4</c:v>
                </c:pt>
                <c:pt idx="2">
                  <c:v>1.44</c:v>
                </c:pt>
                <c:pt idx="3">
                  <c:v>1.5</c:v>
                </c:pt>
                <c:pt idx="4">
                  <c:v>3.1</c:v>
                </c:pt>
              </c:numCache>
            </c:numRef>
          </c:val>
          <c:extLst>
            <c:ext xmlns:c16="http://schemas.microsoft.com/office/drawing/2014/chart" uri="{C3380CC4-5D6E-409C-BE32-E72D297353CC}">
              <c16:uniqueId val="{00000000-246C-4BB6-98D2-67DDED0FF917}"/>
            </c:ext>
          </c:extLst>
        </c:ser>
        <c:dLbls>
          <c:showLegendKey val="0"/>
          <c:showVal val="0"/>
          <c:showCatName val="0"/>
          <c:showSerName val="0"/>
          <c:showPercent val="0"/>
          <c:showBubbleSize val="0"/>
        </c:dLbls>
        <c:gapWidth val="115"/>
        <c:overlap val="-20"/>
        <c:axId val="318900360"/>
        <c:axId val="318901672"/>
      </c:barChart>
      <c:valAx>
        <c:axId val="318901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8900360"/>
        <c:crosses val="autoZero"/>
        <c:crossBetween val="between"/>
      </c:valAx>
      <c:catAx>
        <c:axId val="3189003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ontserrat Light" panose="00000400000000000000"/>
                <a:ea typeface="+mn-ea"/>
                <a:cs typeface="+mn-cs"/>
              </a:defRPr>
            </a:pPr>
            <a:endParaRPr lang="es-MX"/>
          </a:p>
        </c:txPr>
        <c:crossAx val="3189016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Rezago Educativo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Light" panose="0000040000000000000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2016</c:v>
                </c:pt>
                <c:pt idx="1">
                  <c:v>2017</c:v>
                </c:pt>
                <c:pt idx="2">
                  <c:v>2018</c:v>
                </c:pt>
                <c:pt idx="3">
                  <c:v>2019</c:v>
                </c:pt>
                <c:pt idx="4">
                  <c:v>2020</c:v>
                </c:pt>
              </c:numCache>
            </c:numRef>
          </c:cat>
          <c:val>
            <c:numRef>
              <c:f>Hoja1!$B$2:$B$6</c:f>
              <c:numCache>
                <c:formatCode>General</c:formatCode>
                <c:ptCount val="5"/>
                <c:pt idx="0">
                  <c:v>32.200000000000003</c:v>
                </c:pt>
                <c:pt idx="1">
                  <c:v>32.5</c:v>
                </c:pt>
                <c:pt idx="2">
                  <c:v>30.8</c:v>
                </c:pt>
                <c:pt idx="3">
                  <c:v>29.2</c:v>
                </c:pt>
                <c:pt idx="4">
                  <c:v>28.8</c:v>
                </c:pt>
              </c:numCache>
            </c:numRef>
          </c:val>
          <c:extLst>
            <c:ext xmlns:c16="http://schemas.microsoft.com/office/drawing/2014/chart" uri="{C3380CC4-5D6E-409C-BE32-E72D297353CC}">
              <c16:uniqueId val="{00000000-7921-44D5-B0B4-6390E8D76236}"/>
            </c:ext>
          </c:extLst>
        </c:ser>
        <c:dLbls>
          <c:dLblPos val="outEnd"/>
          <c:showLegendKey val="0"/>
          <c:showVal val="1"/>
          <c:showCatName val="0"/>
          <c:showSerName val="0"/>
          <c:showPercent val="0"/>
          <c:showBubbleSize val="0"/>
        </c:dLbls>
        <c:gapWidth val="100"/>
        <c:overlap val="-24"/>
        <c:axId val="176539272"/>
        <c:axId val="176538944"/>
      </c:barChart>
      <c:catAx>
        <c:axId val="176539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Light" panose="00000400000000000000"/>
                <a:ea typeface="+mn-ea"/>
                <a:cs typeface="+mn-cs"/>
              </a:defRPr>
            </a:pPr>
            <a:endParaRPr lang="es-MX"/>
          </a:p>
        </c:txPr>
        <c:crossAx val="176538944"/>
        <c:crosses val="autoZero"/>
        <c:auto val="1"/>
        <c:lblAlgn val="ctr"/>
        <c:lblOffset val="100"/>
        <c:noMultiLvlLbl val="0"/>
      </c:catAx>
      <c:valAx>
        <c:axId val="17653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Light" panose="00000400000000000000"/>
                <a:ea typeface="+mn-ea"/>
                <a:cs typeface="+mn-cs"/>
              </a:defRPr>
            </a:pPr>
            <a:endParaRPr lang="es-MX"/>
          </a:p>
        </c:txPr>
        <c:crossAx val="176539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Terminación de nivel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 Trimestre</c:v>
                </c:pt>
                <c:pt idx="1">
                  <c:v>2° Trimestre</c:v>
                </c:pt>
                <c:pt idx="2">
                  <c:v>4° Trimestre</c:v>
                </c:pt>
              </c:strCache>
            </c:strRef>
          </c:cat>
          <c:val>
            <c:numRef>
              <c:f>Hoja1!$B$2:$B$4</c:f>
              <c:numCache>
                <c:formatCode>0%</c:formatCode>
                <c:ptCount val="3"/>
                <c:pt idx="0" formatCode="0.00%">
                  <c:v>0.36099999999999999</c:v>
                </c:pt>
                <c:pt idx="1">
                  <c:v>0</c:v>
                </c:pt>
                <c:pt idx="2" formatCode="0.00%">
                  <c:v>0.44700000000000001</c:v>
                </c:pt>
              </c:numCache>
            </c:numRef>
          </c:val>
          <c:extLst>
            <c:ext xmlns:c16="http://schemas.microsoft.com/office/drawing/2014/chart" uri="{C3380CC4-5D6E-409C-BE32-E72D297353CC}">
              <c16:uniqueId val="{00000000-0298-4D3D-A95B-FC8E37602F32}"/>
            </c:ext>
          </c:extLst>
        </c:ser>
        <c:ser>
          <c:idx val="1"/>
          <c:order val="1"/>
          <c:tx>
            <c:strRef>
              <c:f>Hoja1!$C$1</c:f>
              <c:strCache>
                <c:ptCount val="1"/>
                <c:pt idx="0">
                  <c:v>Examenes Acreditados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 Trimestre</c:v>
                </c:pt>
                <c:pt idx="1">
                  <c:v>2° Trimestre</c:v>
                </c:pt>
                <c:pt idx="2">
                  <c:v>4° Trimestre</c:v>
                </c:pt>
              </c:strCache>
            </c:strRef>
          </c:cat>
          <c:val>
            <c:numRef>
              <c:f>Hoja1!$C$2:$C$4</c:f>
              <c:numCache>
                <c:formatCode>0%</c:formatCode>
                <c:ptCount val="3"/>
                <c:pt idx="0" formatCode="0.00%">
                  <c:v>1.4E-2</c:v>
                </c:pt>
                <c:pt idx="1">
                  <c:v>0</c:v>
                </c:pt>
                <c:pt idx="2" formatCode="0.00%">
                  <c:v>0.96699999999999997</c:v>
                </c:pt>
              </c:numCache>
            </c:numRef>
          </c:val>
          <c:extLst>
            <c:ext xmlns:c16="http://schemas.microsoft.com/office/drawing/2014/chart" uri="{C3380CC4-5D6E-409C-BE32-E72D297353CC}">
              <c16:uniqueId val="{00000001-0298-4D3D-A95B-FC8E37602F32}"/>
            </c:ext>
          </c:extLst>
        </c:ser>
        <c:ser>
          <c:idx val="2"/>
          <c:order val="2"/>
          <c:tx>
            <c:strRef>
              <c:f>Hoja1!$D$1</c:f>
              <c:strCache>
                <c:ptCount val="1"/>
                <c:pt idx="0">
                  <c:v>Certificados entregados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 Trimestre</c:v>
                </c:pt>
                <c:pt idx="1">
                  <c:v>2° Trimestre</c:v>
                </c:pt>
                <c:pt idx="2">
                  <c:v>4° Trimestre</c:v>
                </c:pt>
              </c:strCache>
            </c:strRef>
          </c:cat>
          <c:val>
            <c:numRef>
              <c:f>Hoja1!$D$2:$D$4</c:f>
              <c:numCache>
                <c:formatCode>0%</c:formatCode>
                <c:ptCount val="3"/>
                <c:pt idx="0">
                  <c:v>0.67</c:v>
                </c:pt>
                <c:pt idx="1">
                  <c:v>0</c:v>
                </c:pt>
                <c:pt idx="2" formatCode="0.00%">
                  <c:v>0.98399999999999999</c:v>
                </c:pt>
              </c:numCache>
            </c:numRef>
          </c:val>
          <c:extLst>
            <c:ext xmlns:c16="http://schemas.microsoft.com/office/drawing/2014/chart" uri="{C3380CC4-5D6E-409C-BE32-E72D297353CC}">
              <c16:uniqueId val="{00000002-0298-4D3D-A95B-FC8E37602F32}"/>
            </c:ext>
          </c:extLst>
        </c:ser>
        <c:ser>
          <c:idx val="3"/>
          <c:order val="3"/>
          <c:tx>
            <c:strRef>
              <c:f>Hoja1!$E$1</c:f>
              <c:strCache>
                <c:ptCount val="1"/>
                <c:pt idx="0">
                  <c:v>Modulos Entregados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 Trimestre</c:v>
                </c:pt>
                <c:pt idx="1">
                  <c:v>2° Trimestre</c:v>
                </c:pt>
                <c:pt idx="2">
                  <c:v>4° Trimestre</c:v>
                </c:pt>
              </c:strCache>
            </c:strRef>
          </c:cat>
          <c:val>
            <c:numRef>
              <c:f>Hoja1!$E$2:$E$4</c:f>
              <c:numCache>
                <c:formatCode>0.00%</c:formatCode>
                <c:ptCount val="3"/>
                <c:pt idx="0">
                  <c:v>8.9999999999999993E-3</c:v>
                </c:pt>
                <c:pt idx="1">
                  <c:v>2.9999999999999997E-4</c:v>
                </c:pt>
                <c:pt idx="2">
                  <c:v>4.0000000000000002E-4</c:v>
                </c:pt>
              </c:numCache>
            </c:numRef>
          </c:val>
          <c:extLst>
            <c:ext xmlns:c16="http://schemas.microsoft.com/office/drawing/2014/chart" uri="{C3380CC4-5D6E-409C-BE32-E72D297353CC}">
              <c16:uniqueId val="{00000003-0298-4D3D-A95B-FC8E37602F32}"/>
            </c:ext>
          </c:extLst>
        </c:ser>
        <c:ser>
          <c:idx val="4"/>
          <c:order val="4"/>
          <c:tx>
            <c:strRef>
              <c:f>Hoja1!$F$1</c:f>
              <c:strCache>
                <c:ptCount val="1"/>
                <c:pt idx="0">
                  <c:v>Examenes On-Line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 Trimestre</c:v>
                </c:pt>
                <c:pt idx="1">
                  <c:v>2° Trimestre</c:v>
                </c:pt>
                <c:pt idx="2">
                  <c:v>4° Trimestre</c:v>
                </c:pt>
              </c:strCache>
            </c:strRef>
          </c:cat>
          <c:val>
            <c:numRef>
              <c:f>Hoja1!$F$2:$F$4</c:f>
              <c:numCache>
                <c:formatCode>0%</c:formatCode>
                <c:ptCount val="3"/>
                <c:pt idx="0" formatCode="0.00%">
                  <c:v>0.214</c:v>
                </c:pt>
                <c:pt idx="1">
                  <c:v>0</c:v>
                </c:pt>
                <c:pt idx="2">
                  <c:v>1</c:v>
                </c:pt>
              </c:numCache>
            </c:numRef>
          </c:val>
          <c:extLst>
            <c:ext xmlns:c16="http://schemas.microsoft.com/office/drawing/2014/chart" uri="{C3380CC4-5D6E-409C-BE32-E72D297353CC}">
              <c16:uniqueId val="{00000004-0298-4D3D-A95B-FC8E37602F32}"/>
            </c:ext>
          </c:extLst>
        </c:ser>
        <c:dLbls>
          <c:dLblPos val="outEnd"/>
          <c:showLegendKey val="0"/>
          <c:showVal val="1"/>
          <c:showCatName val="0"/>
          <c:showSerName val="0"/>
          <c:showPercent val="0"/>
          <c:showBubbleSize val="0"/>
        </c:dLbls>
        <c:gapWidth val="444"/>
        <c:overlap val="-90"/>
        <c:axId val="318206280"/>
        <c:axId val="318237112"/>
      </c:barChart>
      <c:catAx>
        <c:axId val="318206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lumMod val="65000"/>
                    <a:lumOff val="35000"/>
                  </a:schemeClr>
                </a:solidFill>
                <a:latin typeface="+mn-lt"/>
                <a:ea typeface="+mn-ea"/>
                <a:cs typeface="+mn-cs"/>
              </a:defRPr>
            </a:pPr>
            <a:endParaRPr lang="es-MX"/>
          </a:p>
        </c:txPr>
        <c:crossAx val="318237112"/>
        <c:crosses val="autoZero"/>
        <c:auto val="1"/>
        <c:lblAlgn val="ctr"/>
        <c:lblOffset val="100"/>
        <c:noMultiLvlLbl val="0"/>
      </c:catAx>
      <c:valAx>
        <c:axId val="318237112"/>
        <c:scaling>
          <c:orientation val="minMax"/>
        </c:scaling>
        <c:delete val="1"/>
        <c:axPos val="l"/>
        <c:numFmt formatCode="0.00%" sourceLinked="1"/>
        <c:majorTickMark val="none"/>
        <c:minorTickMark val="none"/>
        <c:tickLblPos val="nextTo"/>
        <c:crossAx val="318206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lgn="just">
            <a:defRPr sz="105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7C80F-43E5-4008-B3B2-0F093B153D14}" type="datetimeFigureOut">
              <a:rPr lang="es-MX" smtClean="0"/>
              <a:t>28/10/2021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79CD9-5D68-47A6-9CA6-5262DE3CEDDC}" type="slidenum">
              <a:rPr lang="es-MX" smtClean="0"/>
              <a:t>‹Nº›</a:t>
            </a:fld>
            <a:endParaRPr lang="es-MX"/>
          </a:p>
        </p:txBody>
      </p:sp>
    </p:spTree>
    <p:extLst>
      <p:ext uri="{BB962C8B-B14F-4D97-AF65-F5344CB8AC3E}">
        <p14:creationId xmlns:p14="http://schemas.microsoft.com/office/powerpoint/2010/main" val="206645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6079CD9-5D68-47A6-9CA6-5262DE3CEDDC}" type="slidenum">
              <a:rPr lang="es-MX" smtClean="0"/>
              <a:t>2</a:t>
            </a:fld>
            <a:endParaRPr lang="es-MX"/>
          </a:p>
        </p:txBody>
      </p:sp>
    </p:spTree>
    <p:extLst>
      <p:ext uri="{BB962C8B-B14F-4D97-AF65-F5344CB8AC3E}">
        <p14:creationId xmlns:p14="http://schemas.microsoft.com/office/powerpoint/2010/main" val="259957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6079CD9-5D68-47A6-9CA6-5262DE3CEDDC}" type="slidenum">
              <a:rPr lang="es-MX" smtClean="0"/>
              <a:t>3</a:t>
            </a:fld>
            <a:endParaRPr lang="es-MX"/>
          </a:p>
        </p:txBody>
      </p:sp>
    </p:spTree>
    <p:extLst>
      <p:ext uri="{BB962C8B-B14F-4D97-AF65-F5344CB8AC3E}">
        <p14:creationId xmlns:p14="http://schemas.microsoft.com/office/powerpoint/2010/main" val="23613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32502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79403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2401135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15912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16210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1455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357044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1"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323848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7"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220143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6"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50786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5293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302607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5" y="72550"/>
            <a:ext cx="5308516"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2020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11" name="Picture 2" descr="data:image/png;base64,iVBORw0KGgoAAAANSUhEUgAAANEAAADyCAMAAADk3NBFAAAAkFBMVEX///8AAAAFBQX8/PwICAj5+fmHh4cLCwsPDw/V1dUSEhLk5OT29vY3NzcbGxsREREwMDAjIyMqKiofHx/Jycnw8PAXFxfo6OjPz88lJSVAQEAsLCw7OztPT090dHTm5uZ7e3uVlZVaWlq3t7fAwMBsbGxiYmI/Pz+qqqqDg4Ozs7OSkpKgoKBISEhTU1Nubm7EFMQaAAAVFElEQVR4nO1diXqqOhAmBGSnLIKiYhGVuvv+b3czSUCtqIC4nF7nfsf2WkjyZyaTZZYIwoc+9KEP/Z8Iy/gx5WIMH/T3B1VxgeQHVSfjo3KfisgUFo8pONBmm84ySZbrRdcwH1NHKclG0GpxMoib3O1s0TEp8UbDwDi5zcrKCcutViKT4rTEP4GDRPrprHtsdD2YZLNVicBCdwAYRJHjyEHR/8u0Nut6ApH+78eolHJ4854gP4NRbZG5RKes+UWSgtAGC/8Ooq6PROkqIhC+2HiuNm9GGKafzXUGFeKndv8ByYMGJqgKIkqL0wn4HYlMNFlVOEhCaPL2Y0nG88oMorR5ey6Na6BBAH71lNm2OW1qMYgKXv/JS/I6ZApaPZGjTPKC91XisuzwVU4tyt4XkdBBtXkENHt1u8uJ7A+MJnDIO675lsqBtClthkh801lJFvpIaYRIQcpbKgcZWNQEEby1eUdE2GiChpP9hoAEYd0ckIi6r259Gfm3W34Z0fjVrS8hrTkggsh+5rFXRaq7ojtBJKJ3O0ohA7v6tqgU0ebNpiQsmG5jPHTllL6b/sa95vwR6UB6M0SYLBjuQUQoeDepW92LyHg1hlOiJ1qNEVFIb6bssDBpjEhiZ5X9V2P4TR9ER4gUCunNEN0zjt4V0aIxIkWlG0XtvSYkLMyaAsoR9V6N4ZSw0HS/J0qqrgKiN1vXCULQFJES2rqEkPV2iISfpohs+4vwKHl1+89p3OxoS9F9V5ckNH11+89p2gQR0Qt25KpE6r5f3f5zajSQREl3hz7RDNtXN7+M0mYsGjq+IqHJq1tfRtMmiPTIcmwyjN5Q6ARs2rUBSYo/Gji6+J4GFyx00FUfhhJESuhsBxEZRt03BCTIOBDrqTuiFrztzrIVtH1H6zJYgCZgVq0BSHUHaewBiwTzCd5pdQm86UJUw8YnKv5Pmo0Ii+bvay6fQc9XxEMUt5XOY1dFqFVXxVYJHGiqKgcJAO1TJ5TQ6tXtvkJYHlUbSmQM+VY2no9sFSXvqLkPZCiV8Ci6O5gn84FP9Nxb4yHUvY2HAAq97X6537o68oM3R0S35+IVjQd4vnwrHSfZD9EKrvG+LjQFzQ4nvzDlHrvewvmp8mU723kyTi1bR873+21dS0hTC6O5eEKSpKi67wzS+TjbekQpDIJXzUS1KsVCEBdsoUCIoAGpX6EdOYNdmqVbxyfz0BJ8QGsuFlrAD2sBs6awy5NiqqWcIWB03fajofWzjeP4x3FDFYX15yGTdMD93vzTGUzpNREJ2iG4ADik6iEAcizLcrwo/CI6ft+r39/kBXN6t1lmidDPul/PlA2RPzOLKwem34jIEVC2Hao6TFmpJtTXCbK2iVswy3Row/TdgvWNXDGqh8jqNKYcEvPhJImKxFTGvMYhN2ZxRNhYZczU2wYirozVZFX9KFcm/wnGZHQ+I+0WNBCkKoNg2PSmY5+PyrYQFUtqZ9mttlImI5hu43rT5W7IsXxZ6bpr0j9Wl7igu6byWyyBW5K6k07e0ELNynoHB71vwzB6lRc80Bs0eKi/2Z1V3zYiPnfuF1Bw5a5mj1WVNfaYsZgf1/gwRFQEaR1eZ1Zxq4Z5dCL5rNgDwWrsclETH47ohOIJK7+VADNYQQDobmdwrc5HImKDNaN6/W5ElH+BNqFT87WN8CMRFTFGw/G0BROdsUjpIeZZpNyhwkcjOqFtBxQzxjWmGgGeZxN2bzYe3qqB+3I8DREQ0esm9fyuTIAnmHU8ePvWCYUoPRERqCSJzsLevMbCgqDvb+KivTfq4L4cT+URJ6dDFxaYTpQlKOAPoAc0PuNUpJchYvPHdgICWIoINL1srMYhfbpGua9DxCfFMFuU72XMGZ9xLmu1snK5c8orpO6I3GT6DQtTU+arU7M/OV+qVQIkKspztXd5M+Bj0OmT7TTIoLFJFVRH0n4hUl7PIzHXYOnGmM4j9pV4tlSrUpBItvZvgKgdojtgVfddGzj8zyMCNIqih/5wtB2FLe1hi7JfgQdOLW3Xc6wt2DK+WkTUSPzvhUOELXQ9azQYjUaDeD5OPeWfljpRVMPI2ca7+MfxXN/1BlvLvx/R8mWAJEn3rTjL0q3lhiqTj9C+H1F/0xnHbMFS013hPiIMsp2YjJ3YikKyBhYH885mtdp02nF1D7QN+M/VMe7fC0hS/RFYmQYe6c5hp1+cadx9ll/s4YxOFYtkW4AUNRowKxNC+76cN6TlvDzBWoR8Hk+QPVHSo+0+2cdDFSUPi6gARn1nj0eDuH/NOJkPIrTt338ocxGRLJsYfM4eziNR0b2YDCErRBMs3H9wxocN7vWni8VipgU4l2FKmnN+KNguHqIUIsKh1PoKZ7keODmPwewcubKKgCfN2dgrqrCWXbk4EMY42D54PSQq7nY/Th1dPaTfofrAmK7H82zfWXR7tbLTYUHr8M4q9pju5LvoLQFfSNfUFiDV/snGO0dyjSOrGenj44e2m6r6gpRgJqcVsB/KxCyydwQjJD2MTcwDKnVChUVSUOOzuXF+tYfodK3SORoZ+nrZ2CffWHmkNMaG+jjBk/RhnKWOjbqsB6HVK79UH42DCvOtvCx3KBMVCTLh8Idw/1Eaj2we3EGajmwaIEsRCb0MlSkj8oV/K/sGTV90oa10QC0Lse48DFHoxOmPD/GxmGk4jdpdymSCfLWmiu8yIjO+6vEnonEOCVsPAYRgNbcbuCoyGIPwNdcpQLm/apPCWX62fKEAEXXyR2/7aDUislgYDDyd9L1sCtxx6tr6mHbyBUgyRK7dOBEUIW8Ml+74EcqBKDrnZxgqyOQ9b9wesOtLyyQZa7fbKCLdoFVBkPIjEKmu49hKHnSAzZvCLV5OzoOF0c02wt/nAhfwQfvKQVS+ouGxL26nypZseMkcXDW2MJ+WVg9AJIWuSzasLKOGXC3plYiW5Q45clStUqJXGQX6vQDOC1dC31ZE1KctlMlYrZasUCtdPFQMljxKd1HL+FOtcBbU90U3qhhrlc4IySP7cyZVT8jENDhmYtcywWlWqEAaF9a+cbWViQipEM5EDjJGVEOEkMO2Jvj7TgDnZUuKrkti7tJeI+pscTbNwt60mjJm3lNsSlKbNv1S2RAbKxWpGmoEDadnPMLVF2rksamAuaC2SwQRjV/mw7xGAsbwTIFjoY7hbcl51PZxK0VEpJo3qs6EV+KCWCUjU76kT/lCaNKo3VfKlxTYtPDpwawzO5zlJsdCpRo5JIdtxVpXdoDoEL5cSfHknbw803XVEPF0F6pce+hWa51EK+Dre6PaZMSeyRryiNvfFc6jxhl1LraOIppUR8TfKI0QrlQlt1Z7mPG17T0StA/VRERHnojicx5VGIYwAVIzzo4jahDTe6N9VASWOaLbuo5rxxKpE4TbZ3CkP/RQP1R5R26TizVQrvDWVcl7JUpf4BIgkm3fGY+Smx0CNlE/hDpXfD5q26DJEf1wbXV7QoEm2SogOkuGQDOv3NruKbobhVJhf8fCvh0gR1VQRGp1sZF03/8qddvAwu2Vqqj6jgeIvPwQwLv+Qn3iupiHzd9cmLHsDoAoKtvGbq+/TQ81RkNYGifsBbNpapNrTRTh6IcfHPRvIpL0yIpgaJemkVxcf59a3bYexNl0+XFQ+wdcPJfdmlVwayBB6gBrBIH25YcnZBl1BRJRKtE2HbhEseyYXxnLh98yiXS7YnGbweT6wxAkHNMmeeVndhN08bBOpFHtWWrBDnPKt7DyTeffZkTaYFC7Hmwpr52HKqGz241sETJwlJ0zYFm/aLwDU/wgm2+Bw7v8hZbXQMfEWihfC+oWkUQAZTuPzLBeUMojE88g6XHZy6Kqe9t9QoPAVSN/+YFGZheSG2AZB+5FqZGAQ3tIHSDBnrxM6OhFEb94JHJvI3sY75PMgslskR9AVj2YaEBcsjGcFSjlVgnpy3bS8TiOyC4+u+wzj480eBHDqqhh9JMmCekOwuCEPyqfw2+TRtzMise/RgJvlULalCXJLtIVFPYuGydw4By/CgG5qm5HVpyN9zsHAGX5CJSNSmdpzYgUPGWBslg+MmMXfUwWL9YO/De8kE4ml22XGAf05JwWQV31Qp+F5O5+IjilyUy+H8fC/LEG88hkiHiLOCIaWqvbLoQ97zNoEwjodWusmRbDA1xd7chzRj8jxwUGoY4ssNAoue3t6zl18hO44CSyliyW3eFou0t3Ayo0t28NOD4Ooe67oe/b4Rfs9NyVwG8swpB25tHUzeXG3B86mezQqIen40Q2CI3Vv2laBrvnUafAzl9iIR7j4vIvGcu7R7vSkOJNvhY6OaERwQmXkC7B3nVfxVgO1M14oXThCG2XxsVyHW5SqHk5SzNI26AYIL1xDjPXD7B9j2cVw57hKW1ylGBP3YGDh1zESwrrJ7gOks7Mco8Q8tNIfk/+u5nMbLVVEFHkQX+1XiadyVQLhMKbhQ6k9ePm1mNEIkplJlM07tGcJYXaU9OFUT0Y9TpYGZsPWHJfom1PkI8ly9S609W0f2VKrY1IFnoPVwoHElEE59mFQ1ox78iVA2tv06JmtrB7IaF1DiOPD+auKO343wpas9ChuyB5Mxb5+4h0KP3sgWu5K5i206u+P01Jo6kWXhAMAhOFvey36H5rGv3ZZt76QVZdCtPJtG/0esbs7ujoJyrry3S8ub47bXYn38q+IProQHmsEFli/svROuX0QfRB9Hz6IHpjRK/IOPFY4lF3fwvR3+LRK3NoPIY+iD6Ink8fRB9EzyfuffeXEP09Hv09RO+RAak9AgPfn8muAwRpwfVyx7N/DlGeSDt0I1ttFZHYLBvT3WgkiVnth4PdwBfbQyTmNtknwRJRnuP8i+addkbbLNkP9DbzBVFAEAcgFUnVH4Ml98MgnNFt3408x7Gs0Wi7y+Zx1GK+oJxJBT0I1TFjPG8IaBxn6EWuC/nBoxZOiZen1YmcT/BPElsUQhHxsml2cxewAHlR5NphyLy6kZp2pnffidLdD8Ki9woDPK2bojpmVyNsxa0AuZRRvgBjKJgvDsaL11OjLSuSacwmuTedeNQQNq44LJEBq2dHLwrhjKFS5gAYl7q6cC+DbD3rUQNSO5a+3AAa9BfJ7rdXQdEkdl1BDW0o5q8epIyPGIJFVzkYbz7p9lgrZFwnLXh1eMFsM7fUvE2FG57IpLBg2BVU+fPM1833QZcxMfNcBoZ1m5Vtus+4AoVWEWjTzu8gvkIX5oOrUPK/wbCbNJhi5uMfhkyo62zhhlA0XvRZeOIz7tcgnDdZNUF3MY6VM1z58DqZuQ7efgTLQcqAMSBlYS5lKE4WeYLtujmOWyKzN51k0S8mHKFiWp7fC6KGNlw7AYyBITP0/NAGMJQzymi5MOrdAvEY4mK4WJ74OoiHNRlTGnDFCdyhwca/F7nH4x/Fnan2DmCA2J0FTDiI1tifhl8cppqv0Pf4kOHDnw0ZL13PWORHKzeYPIJMYzrZ8Ygzkea5l2h+StAEhDG2nksZ0tPJLHhLDL+ItrFHJq/4IIEIohyAuOaLyDTzjldZXiKQHxZLP9tkv+/2Hc0XfZNnFpHbuDDg+US0RoeNLo9o5tN15vN1cwvEZ5Tvbp+5iv/7hKkOOyRy/PfpL2D40Ic+9P+gP6F0T+jvIfrQhz50N2EeuQQnkYEGpxuHfU2hNK5oDxbAYWg9XFyhRj9ZxNTZtZI8TMI0jEOaXdaMu5Hk7SHFW5Y1XAsyjfHT54YgxHA2ZTmJIGyG8Nvw+zIkALKArKj2xhQM37KifmBbzlwQEsexA1nzaAkLQehGluV/w8mWMVYQUjMNbrFhVXVaW/Ri6FE4s1lCFkN2Pvct8FjgeeG0fy3qkUZw8pwxGvzo0mwVJk0WFuQx9wnPqWTAkSC3HqBvnKdwyVpLXU4bCog6whKJyPJohjkrr4ZmSJNolPHFErAZQaihKooooMmnuiZ8rggikeCaslDrmCPq8aQwPtSRCpAyGEkKGrQ2Kx4hApnrbxCkGYTatpvJlOVOUkSWT/cSIgpDAFha74AopTwyCQOZC2qBSBAgkGYCSTpsEy/YMRlq7dbsI0Qgav0JFRBANBZ4fqvtD5W/SyRDNiPSYPg4RoQChgjkdk5/K3gEF/NtqDQaILFoj4pEfa0ighi+HaYRdTkiIuUSynaQde6imGOWkxGyQZvCkdShVUJxQArKNfDvgAh+LjgieAjy0nQvld8Y0RICYSXkaNhkiHazaZdmjOlAX19BJBPuKgoay6bJ2MURpR2KCIRrSrMyTHOpO0YEsj4jimVzqfzGiDqQa5IMUbTiPKKaARLFTiBHSu8Kj0hTJfKma8jHiMQQGisL5OWRBsUcxtExIqL2VI1IQtI6oqUAubbBXjURckRzIuUSWoC2uByFD+eRG9YZ2gERjdqErI8B+RwEILyliEwF9AM80zqijmDiYI4g41A3R5QKe9KUKTDqLHHhoQSQNs0HjWjjA49cdmIsg9zGmBQTlyIyyJ994KPTuq5jCS1XEKeVUUQJ/GVHJLzfJR9niQsLktkqag/T1uyg6zpsFpVXBMyepjItQ/TdpVhBzd5t9/+NqANLn0iDWr1C18kW9J6DjtLunCPCZOnjOEIGCg+6HBARfcJWGzIMQn/0BdNvia77BsD2KDxKH9wiIjof0U4uEAU0tg7+Da6s69h8BPnukpxHBNGMmi3wnvpBwCQLvSWi7xNEvTVzk6B5XFtHBPaTflAgmvcMQ0PMTqeAGr5UAu4ViJYHqVsGtJ14h2iyRDLKVjSVV98whJ8c0Ze5LxCdpd1rjghzRDB9JEuaSDLPLABSbgU9j3x5cU4nEyvE0y5AVy9yzQA51mi2axNWPLMApli67iFVWZAYBmWQJdCC9PVoEWyQVGRgvh8RmekZoj6tjya6yhFBTRYo85I8f0d9sqSshJzD33QcBbSBsKBDPWCwJkBBKU+3NoAVukTDYFcC1SewmiXLkpZ8TgSBTusoIYqO+WZ0cJEjF0a3K8AseFkowDzB8nr4M7abmIHojpkmp6NFgzwWyOYpboZkzcq2LRuWQXrKMsS3ZNug2QMMuBMeg/F4sp4aZMEDl8TTL+FDkOmvl4vA9GKczcwk/IZHTZmWR4sN6BdCUPxOiLxAa+qBXRe+Z39uaT/x987q/h6iD33oQ3+ETtTTw00ltytoIxdO8csTTD/PQHQoih1Wf+hDH/pQHfoPEjxZc7TqKloAAAAASUVORK5CYII=">
            <a:extLst>
              <a:ext uri="{FF2B5EF4-FFF2-40B4-BE49-F238E27FC236}">
                <a16:creationId xmlns:a16="http://schemas.microsoft.com/office/drawing/2014/main" id="{05446450-2420-4FAC-B140-B57F8CB67817}"/>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11496" y="40760"/>
            <a:ext cx="936168" cy="10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lang="es-MX" sz="1200" b="1" kern="1200" baseline="0" dirty="0">
          <a:solidFill>
            <a:srgbClr val="3D2E32"/>
          </a:solidFill>
          <a:effectLst>
            <a:outerShdw blurRad="38100" dist="38100" dir="2700000" algn="tl">
              <a:srgbClr val="000000">
                <a:alpha val="43137"/>
              </a:srgbClr>
            </a:outerShdw>
          </a:effectLst>
          <a:latin typeface="Montserrat Light" pitchFamily="50"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rot="5400000">
            <a:off x="-2129326" y="3879176"/>
            <a:ext cx="4896336"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881197" y="3612750"/>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Programa</a:t>
            </a: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1147473138"/>
              </p:ext>
            </p:extLst>
          </p:nvPr>
        </p:nvGraphicFramePr>
        <p:xfrm>
          <a:off x="602188" y="1268760"/>
          <a:ext cx="8452392" cy="5372100"/>
        </p:xfrm>
        <a:graphic>
          <a:graphicData uri="http://schemas.openxmlformats.org/drawingml/2006/table">
            <a:tbl>
              <a:tblPr firstRow="1" bandRow="1">
                <a:effectLst/>
                <a:tableStyleId>{5C22544A-7EE6-4342-B048-85BDC9FD1C3A}</a:tableStyleId>
              </a:tblPr>
              <a:tblGrid>
                <a:gridCol w="8452392">
                  <a:extLst>
                    <a:ext uri="{9D8B030D-6E8A-4147-A177-3AD203B41FA5}">
                      <a16:colId xmlns:a16="http://schemas.microsoft.com/office/drawing/2014/main" val="20000"/>
                    </a:ext>
                  </a:extLst>
                </a:gridCol>
              </a:tblGrid>
              <a:tr h="5068190">
                <a:tc>
                  <a:txBody>
                    <a:bodyPr/>
                    <a:lstStyle/>
                    <a:p>
                      <a:pPr algn="just"/>
                      <a:r>
                        <a:rPr lang="es-MX" sz="1050" b="0" dirty="0">
                          <a:solidFill>
                            <a:srgbClr val="3D2E32"/>
                          </a:solidFill>
                          <a:latin typeface="Montserrat Light" pitchFamily="50" charset="0"/>
                        </a:rPr>
                        <a:t>El Instituto Sinaloense para la Educación de los Adultos (ISEA), brinda de forma gratuita los servicios educativos a la población, a través de Unidades Operativas establecidas en todo el Estado y mediante el desarrollo de las actividades de incorporación, inscripción, atención, acreditación y certificación, las cuales se detallan a continuación:</a:t>
                      </a:r>
                    </a:p>
                    <a:p>
                      <a:pPr algn="just"/>
                      <a:endParaRPr lang="es-MX" sz="1050" b="0" dirty="0">
                        <a:solidFill>
                          <a:srgbClr val="3D2E32"/>
                        </a:solidFill>
                        <a:latin typeface="Montserrat Light" pitchFamily="50" charset="0"/>
                      </a:endParaRPr>
                    </a:p>
                    <a:p>
                      <a:pPr algn="just"/>
                      <a:r>
                        <a:rPr lang="es-MX" sz="1050" b="1" dirty="0">
                          <a:solidFill>
                            <a:srgbClr val="3D2E32"/>
                          </a:solidFill>
                          <a:latin typeface="Montserrat Light" pitchFamily="50" charset="0"/>
                        </a:rPr>
                        <a:t>Incorporación:</a:t>
                      </a:r>
                      <a:r>
                        <a:rPr lang="es-MX" sz="1050" b="0" dirty="0">
                          <a:solidFill>
                            <a:srgbClr val="3D2E32"/>
                          </a:solidFill>
                          <a:latin typeface="Montserrat Light" pitchFamily="50" charset="0"/>
                        </a:rPr>
                        <a:t> Se sigue un proceso que consiste en la localización física, entrevista, convencimiento y llenado del formato Registro del Beneficiario o de la Beneficiaria, establecido en el Anexo 1 de las Reglas de Operación, de las niñas, niños y adolescentes de 10 a 14 años que no tengan concluida la primaria y que, por su condición de extra edad, geográfica, migratoria o que, al estar en una condición de vulnerabilidad de carácter socioeconómico, físico, de identidad cultural, origen étnico o nacional (no son atendidos en el sistema regular) y personas de 15 años o más en condición de rezago educativo que aceptaron recibir los servicios del INEA.</a:t>
                      </a:r>
                    </a:p>
                    <a:p>
                      <a:pPr algn="just"/>
                      <a:endParaRPr lang="es-MX" sz="1050" b="0" dirty="0">
                        <a:solidFill>
                          <a:srgbClr val="3D2E32"/>
                        </a:solidFill>
                        <a:latin typeface="Montserrat Light" pitchFamily="50" charset="0"/>
                      </a:endParaRPr>
                    </a:p>
                    <a:p>
                      <a:pPr algn="just"/>
                      <a:r>
                        <a:rPr lang="es-MX" sz="1050" b="1" dirty="0">
                          <a:solidFill>
                            <a:srgbClr val="3D2E32"/>
                          </a:solidFill>
                          <a:latin typeface="Montserrat Light" pitchFamily="50" charset="0"/>
                        </a:rPr>
                        <a:t>Inscripción:</a:t>
                      </a:r>
                      <a:r>
                        <a:rPr lang="es-MX" sz="1050" b="0" dirty="0">
                          <a:solidFill>
                            <a:srgbClr val="3D2E32"/>
                          </a:solidFill>
                          <a:latin typeface="Montserrat Light" pitchFamily="50" charset="0"/>
                        </a:rPr>
                        <a:t>  Este proceso consiste en el cotejo y recepción de documentos,</a:t>
                      </a:r>
                      <a:r>
                        <a:rPr lang="es-MX" sz="1050" b="0" baseline="0" dirty="0">
                          <a:solidFill>
                            <a:srgbClr val="3D2E32"/>
                          </a:solidFill>
                          <a:latin typeface="Montserrat Light" pitchFamily="50" charset="0"/>
                        </a:rPr>
                        <a:t> </a:t>
                      </a:r>
                      <a:r>
                        <a:rPr lang="es-MX" sz="1050" b="0" dirty="0">
                          <a:solidFill>
                            <a:srgbClr val="3D2E32"/>
                          </a:solidFill>
                          <a:latin typeface="Montserrat Light" pitchFamily="50" charset="0"/>
                        </a:rPr>
                        <a:t>la verificación de requisitos, revisión del formato Registro del Beneficiario o de la Beneficiaria</a:t>
                      </a:r>
                      <a:r>
                        <a:rPr lang="es-MX" sz="1050" b="0" baseline="0" dirty="0">
                          <a:solidFill>
                            <a:srgbClr val="3D2E32"/>
                          </a:solidFill>
                          <a:latin typeface="Montserrat Light" pitchFamily="50" charset="0"/>
                        </a:rPr>
                        <a:t> </a:t>
                      </a:r>
                      <a:r>
                        <a:rPr lang="es-MX" sz="1050" b="0" dirty="0">
                          <a:solidFill>
                            <a:srgbClr val="3D2E32"/>
                          </a:solidFill>
                          <a:latin typeface="Montserrat Light" pitchFamily="50" charset="0"/>
                        </a:rPr>
                        <a:t>y se da de alta a la/el beneficiaria/o, el cual presenta su examen diagnóstico. La inscripción es continua, puede realizarse en cualquier momento del año a solicitud del interesado.  </a:t>
                      </a:r>
                    </a:p>
                    <a:p>
                      <a:pPr algn="just"/>
                      <a:endParaRPr lang="es-MX" sz="1050" b="0" dirty="0">
                        <a:solidFill>
                          <a:srgbClr val="3D2E32"/>
                        </a:solidFill>
                        <a:latin typeface="Montserrat Light" pitchFamily="50" charset="0"/>
                      </a:endParaRPr>
                    </a:p>
                    <a:p>
                      <a:pPr algn="just"/>
                      <a:r>
                        <a:rPr lang="es-MX" sz="1050" b="1" dirty="0">
                          <a:solidFill>
                            <a:srgbClr val="3D2E32"/>
                          </a:solidFill>
                          <a:latin typeface="Montserrat Light" pitchFamily="50" charset="0"/>
                        </a:rPr>
                        <a:t>Atención educativa:</a:t>
                      </a:r>
                      <a:r>
                        <a:rPr lang="es-MX" sz="1050" b="0" dirty="0">
                          <a:solidFill>
                            <a:srgbClr val="3D2E32"/>
                          </a:solidFill>
                          <a:latin typeface="Montserrat Light" pitchFamily="50" charset="0"/>
                        </a:rPr>
                        <a:t> Mediante este proceso se dota de material didáctico a las/los beneficiarias/os y se les brindan asesorías en las modalidades grupales (participación en círculo de estudio), atención individualizada o como educando/a que realiza su proceso educativo por cuenta propia, en alguna vertiente del Modelo Educación para la Vida y el Trabajo (MEVyT) y se verifica la calidad del mismo.</a:t>
                      </a:r>
                    </a:p>
                    <a:p>
                      <a:pPr algn="just"/>
                      <a:endParaRPr lang="es-MX" sz="1050" b="0" dirty="0">
                        <a:solidFill>
                          <a:srgbClr val="3D2E32"/>
                        </a:solidFill>
                        <a:latin typeface="Montserrat Light" pitchFamily="50" charset="0"/>
                      </a:endParaRPr>
                    </a:p>
                    <a:p>
                      <a:pPr algn="just"/>
                      <a:r>
                        <a:rPr lang="es-MX" sz="1050" b="1" dirty="0">
                          <a:solidFill>
                            <a:srgbClr val="3D2E32"/>
                          </a:solidFill>
                          <a:latin typeface="Montserrat Light" pitchFamily="50" charset="0"/>
                        </a:rPr>
                        <a:t>Acreditación:</a:t>
                      </a:r>
                      <a:r>
                        <a:rPr lang="es-MX" sz="1050" b="0" dirty="0">
                          <a:solidFill>
                            <a:srgbClr val="3D2E32"/>
                          </a:solidFill>
                          <a:latin typeface="Montserrat Light" pitchFamily="50" charset="0"/>
                        </a:rPr>
                        <a:t> Al concluir los módulos establecidos en el esquema curricular correspondiente y de acuerdo a las necesidades o requerimientos del/la beneficiario/a se designa fecha, sede de aplicación y aplicador/a de examen. Se realiza el examen final en línea o impreso, se revisa y califica, por último. Se actualiza el historial académico de los educandos, a efecto de dar cumplimiento a los requisitos establecidos en las disposiciones correspondientes para el reconocimiento oficial de la aprobación de un módulo o nivel educativo, en los términos de los Lineamientos de Control Escolar relativos a la inscripción, reincorporación, acreditación y certificación de alfabetización, primaria y secundaria del Instituto Nacional para la Educación de los Adultos (INEA).</a:t>
                      </a:r>
                    </a:p>
                    <a:p>
                      <a:pPr algn="just"/>
                      <a:endParaRPr lang="es-MX" sz="1050" b="0" dirty="0">
                        <a:solidFill>
                          <a:srgbClr val="3D2E32"/>
                        </a:solidFill>
                        <a:latin typeface="Montserrat Light" pitchFamily="50" charset="0"/>
                      </a:endParaRPr>
                    </a:p>
                    <a:p>
                      <a:pPr algn="just"/>
                      <a:r>
                        <a:rPr lang="es-MX" sz="1050" b="1" dirty="0">
                          <a:solidFill>
                            <a:srgbClr val="3D2E32"/>
                          </a:solidFill>
                          <a:latin typeface="Montserrat Light" pitchFamily="50" charset="0"/>
                        </a:rPr>
                        <a:t>Certificación:</a:t>
                      </a:r>
                      <a:r>
                        <a:rPr lang="es-MX" sz="1050" b="0" dirty="0">
                          <a:solidFill>
                            <a:srgbClr val="3D2E32"/>
                          </a:solidFill>
                          <a:latin typeface="Montserrat Light" pitchFamily="50" charset="0"/>
                        </a:rPr>
                        <a:t> Al acreditar el nivel intermedio o el avanzado se revisa que el expediente del educando/a se encuentre completo y  digitalizado, de no ser así se solicita la documentación faltante. Una vez que el/la beneficiario/a concluya nivel se cuenta con 30 días naturales para la emisión del Certificado correspondiente. Mediante este proceso se otorga reconocimiento oficial a la acreditación y conclusión de los estudios realizados por los/as educandos/as en algún nivel educativo, conforme al Plan y Programas de Estudio de Educación para Adultos.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8"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242635" y="3765868"/>
            <a:ext cx="5122952" cy="396000"/>
          </a:xfrm>
          <a:prstGeom prst="chevron">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043070801"/>
              </p:ext>
            </p:extLst>
          </p:nvPr>
        </p:nvGraphicFramePr>
        <p:xfrm>
          <a:off x="576343" y="1737808"/>
          <a:ext cx="8406659" cy="5075047"/>
        </p:xfrm>
        <a:graphic>
          <a:graphicData uri="http://schemas.openxmlformats.org/drawingml/2006/table">
            <a:tbl>
              <a:tblPr firstRow="1" bandRow="1">
                <a:effectLst/>
                <a:tableStyleId>{5C22544A-7EE6-4342-B048-85BDC9FD1C3A}</a:tableStyleId>
              </a:tblPr>
              <a:tblGrid>
                <a:gridCol w="8406659">
                  <a:extLst>
                    <a:ext uri="{9D8B030D-6E8A-4147-A177-3AD203B41FA5}">
                      <a16:colId xmlns:a16="http://schemas.microsoft.com/office/drawing/2014/main" val="20000"/>
                    </a:ext>
                  </a:extLst>
                </a:gridCol>
              </a:tblGrid>
              <a:tr h="4860528">
                <a:tc>
                  <a:txBody>
                    <a:bodyPr/>
                    <a:lstStyle/>
                    <a:p>
                      <a:pPr algn="just">
                        <a:lnSpc>
                          <a:spcPct val="150000"/>
                        </a:lnSpc>
                      </a:pPr>
                      <a:r>
                        <a:rPr lang="es-MX" sz="1050" b="0" baseline="0" dirty="0">
                          <a:solidFill>
                            <a:schemeClr val="tx1"/>
                          </a:solidFill>
                          <a:latin typeface="Montserrat Light" pitchFamily="50" charset="0"/>
                        </a:rPr>
                        <a:t>Durante el ejercicio fiscal 2020 se registró el </a:t>
                      </a:r>
                      <a:r>
                        <a:rPr lang="es-MX" sz="1050" b="1" baseline="0" dirty="0">
                          <a:solidFill>
                            <a:schemeClr val="tx1"/>
                          </a:solidFill>
                          <a:latin typeface="Montserrat Light" pitchFamily="50" charset="0"/>
                        </a:rPr>
                        <a:t>28.8% </a:t>
                      </a:r>
                      <a:r>
                        <a:rPr lang="es-MX" sz="1050" b="0" baseline="0" dirty="0">
                          <a:solidFill>
                            <a:schemeClr val="tx1"/>
                          </a:solidFill>
                          <a:latin typeface="Montserrat Light" pitchFamily="50" charset="0"/>
                        </a:rPr>
                        <a:t>de personas de quince años y mayores que se encuentran en rezago educativo por no tener concluido al menos un nivel educativo, por lo cual se logró disminuir un </a:t>
                      </a:r>
                      <a:r>
                        <a:rPr lang="es-MX" sz="1050" b="1" baseline="0" dirty="0">
                          <a:solidFill>
                            <a:schemeClr val="tx1"/>
                          </a:solidFill>
                          <a:latin typeface="Montserrat Light" pitchFamily="50" charset="0"/>
                        </a:rPr>
                        <a:t>0.40 </a:t>
                      </a:r>
                      <a:r>
                        <a:rPr lang="es-MX" sz="1050" b="0" baseline="0" dirty="0">
                          <a:solidFill>
                            <a:schemeClr val="tx1"/>
                          </a:solidFill>
                          <a:latin typeface="Montserrat Light" pitchFamily="50" charset="0"/>
                        </a:rPr>
                        <a:t>en comparación a lo registrado en el 2019 que fue de </a:t>
                      </a:r>
                      <a:r>
                        <a:rPr lang="es-MX" sz="1050" b="1" baseline="0" dirty="0">
                          <a:solidFill>
                            <a:schemeClr val="tx1"/>
                          </a:solidFill>
                          <a:latin typeface="Montserrat Light" pitchFamily="50" charset="0"/>
                        </a:rPr>
                        <a:t>29.2%</a:t>
                      </a:r>
                      <a:r>
                        <a:rPr lang="es-MX" sz="1050" b="0" baseline="0" dirty="0">
                          <a:solidFill>
                            <a:schemeClr val="tx1"/>
                          </a:solidFill>
                          <a:latin typeface="Montserrat Light" pitchFamily="50" charset="0"/>
                        </a:rPr>
                        <a:t>. </a:t>
                      </a:r>
                    </a:p>
                    <a:p>
                      <a:pPr algn="just">
                        <a:lnSpc>
                          <a:spcPct val="150000"/>
                        </a:lnSpc>
                      </a:pPr>
                      <a:endParaRPr lang="es-MX" sz="400" b="0" baseline="0" dirty="0">
                        <a:solidFill>
                          <a:schemeClr val="tx1"/>
                        </a:solidFill>
                        <a:latin typeface="Montserrat Light" pitchFamily="50" charset="0"/>
                      </a:endParaRPr>
                    </a:p>
                    <a:p>
                      <a:pPr algn="just">
                        <a:lnSpc>
                          <a:spcPct val="150000"/>
                        </a:lnSpc>
                      </a:pPr>
                      <a:r>
                        <a:rPr lang="es-MX" sz="1050" b="0" baseline="0" dirty="0">
                          <a:solidFill>
                            <a:schemeClr val="tx1"/>
                          </a:solidFill>
                          <a:latin typeface="Montserrat Light" pitchFamily="50" charset="0"/>
                        </a:rPr>
                        <a:t>En cuanto al porcentaje de personas mayores de 15 años, que superan el rezago educativo en el estado de Sinaloa y son atendidos en el programa de Educación para adultos, en el ejercicio fiscal 2020 se logró un registro de </a:t>
                      </a:r>
                      <a:r>
                        <a:rPr lang="es-MX" sz="1050" b="1" baseline="0" dirty="0">
                          <a:solidFill>
                            <a:schemeClr val="tx1"/>
                          </a:solidFill>
                          <a:latin typeface="Montserrat Light" pitchFamily="50" charset="0"/>
                        </a:rPr>
                        <a:t>0.6% </a:t>
                      </a:r>
                      <a:r>
                        <a:rPr lang="es-MX" sz="1050" b="0" baseline="0" dirty="0">
                          <a:solidFill>
                            <a:schemeClr val="tx1"/>
                          </a:solidFill>
                          <a:latin typeface="Montserrat Light" pitchFamily="50" charset="0"/>
                        </a:rPr>
                        <a:t>en el registro de superación</a:t>
                      </a:r>
                      <a:r>
                        <a:rPr lang="es-MX" sz="1050" b="1" baseline="0" dirty="0">
                          <a:solidFill>
                            <a:schemeClr val="tx1"/>
                          </a:solidFill>
                          <a:latin typeface="Montserrat Light" pitchFamily="50" charset="0"/>
                        </a:rPr>
                        <a:t>, </a:t>
                      </a:r>
                      <a:r>
                        <a:rPr lang="es-MX" sz="1050" b="0" baseline="0" dirty="0">
                          <a:solidFill>
                            <a:schemeClr val="tx1"/>
                          </a:solidFill>
                          <a:latin typeface="Montserrat Light" pitchFamily="50" charset="0"/>
                        </a:rPr>
                        <a:t>que</a:t>
                      </a:r>
                      <a:r>
                        <a:rPr lang="es-MX" sz="1050" b="1" baseline="0" dirty="0">
                          <a:solidFill>
                            <a:schemeClr val="tx1"/>
                          </a:solidFill>
                          <a:latin typeface="Montserrat Light" pitchFamily="50" charset="0"/>
                        </a:rPr>
                        <a:t> </a:t>
                      </a:r>
                      <a:r>
                        <a:rPr lang="es-MX" sz="1050" b="0" baseline="0" dirty="0">
                          <a:solidFill>
                            <a:schemeClr val="tx1"/>
                          </a:solidFill>
                          <a:latin typeface="Montserrat Light" pitchFamily="50" charset="0"/>
                        </a:rPr>
                        <a:t>en comparación con el año 2019 que el registro fue de </a:t>
                      </a:r>
                      <a:r>
                        <a:rPr lang="es-MX" sz="1050" b="1" baseline="0" dirty="0">
                          <a:solidFill>
                            <a:schemeClr val="tx1"/>
                          </a:solidFill>
                          <a:latin typeface="Montserrat Light" pitchFamily="50" charset="0"/>
                        </a:rPr>
                        <a:t>1.5%, </a:t>
                      </a:r>
                      <a:r>
                        <a:rPr lang="es-MX" sz="1050" b="0" baseline="0" dirty="0">
                          <a:solidFill>
                            <a:schemeClr val="tx1"/>
                          </a:solidFill>
                          <a:latin typeface="Montserrat Light" pitchFamily="50" charset="0"/>
                        </a:rPr>
                        <a:t>se muestra una disminución del </a:t>
                      </a:r>
                      <a:r>
                        <a:rPr lang="es-MX" sz="1050" b="1" baseline="0" dirty="0">
                          <a:solidFill>
                            <a:schemeClr val="tx1"/>
                          </a:solidFill>
                          <a:latin typeface="Montserrat Light" pitchFamily="50" charset="0"/>
                        </a:rPr>
                        <a:t>0.9% </a:t>
                      </a:r>
                      <a:r>
                        <a:rPr lang="es-MX" sz="1050" b="0" baseline="0" dirty="0">
                          <a:solidFill>
                            <a:schemeClr val="tx1"/>
                          </a:solidFill>
                          <a:latin typeface="Montserrat Light" pitchFamily="50" charset="0"/>
                        </a:rPr>
                        <a:t>para llegar a la meta anual presupuestada en </a:t>
                      </a:r>
                      <a:r>
                        <a:rPr lang="es-MX" sz="1050" b="1" baseline="0" dirty="0">
                          <a:solidFill>
                            <a:schemeClr val="tx1"/>
                          </a:solidFill>
                          <a:latin typeface="Montserrat Light" pitchFamily="50" charset="0"/>
                        </a:rPr>
                        <a:t>1.5%</a:t>
                      </a:r>
                      <a:r>
                        <a:rPr lang="es-MX" sz="1050" b="0" baseline="0" dirty="0">
                          <a:solidFill>
                            <a:schemeClr val="tx1"/>
                          </a:solidFill>
                          <a:latin typeface="Montserrat Light" pitchFamily="50" charset="0"/>
                        </a:rPr>
                        <a:t>.</a:t>
                      </a:r>
                      <a:endParaRPr lang="es-MX" sz="1050" b="1" baseline="0" dirty="0">
                        <a:solidFill>
                          <a:schemeClr val="tx1"/>
                        </a:solidFill>
                        <a:latin typeface="Montserrat Light" pitchFamily="50" charset="0"/>
                      </a:endParaRPr>
                    </a:p>
                    <a:p>
                      <a:pPr algn="just">
                        <a:lnSpc>
                          <a:spcPct val="150000"/>
                        </a:lnSpc>
                      </a:pPr>
                      <a:endParaRPr lang="es-MX" sz="400" b="0" baseline="0" dirty="0">
                        <a:solidFill>
                          <a:schemeClr val="tx1"/>
                        </a:solidFill>
                        <a:latin typeface="Montserrat Light" pitchFamily="50" charset="0"/>
                      </a:endParaRPr>
                    </a:p>
                    <a:p>
                      <a:pPr algn="just">
                        <a:lnSpc>
                          <a:spcPct val="150000"/>
                        </a:lnSpc>
                      </a:pPr>
                      <a:r>
                        <a:rPr lang="es-MX" sz="1050" b="0" baseline="0" dirty="0">
                          <a:solidFill>
                            <a:schemeClr val="tx1"/>
                          </a:solidFill>
                          <a:latin typeface="Montserrat Light" pitchFamily="50" charset="0"/>
                        </a:rPr>
                        <a:t>En el programa se atiende a personas que busquen superar el rezago, inscribiéndose en uno de los planes educativos con los que se cuenta en ISEA, en cuanto al nivel educativo primaria se registro para el año 2020 el </a:t>
                      </a:r>
                      <a:r>
                        <a:rPr lang="es-MX" sz="1050" b="1" baseline="0" dirty="0">
                          <a:solidFill>
                            <a:schemeClr val="tx1"/>
                          </a:solidFill>
                          <a:latin typeface="Montserrat Light" pitchFamily="50" charset="0"/>
                        </a:rPr>
                        <a:t>0.9% </a:t>
                      </a:r>
                      <a:r>
                        <a:rPr lang="es-MX" sz="1050" b="0" baseline="0" dirty="0">
                          <a:solidFill>
                            <a:schemeClr val="tx1"/>
                          </a:solidFill>
                          <a:latin typeface="Montserrat Light" pitchFamily="50" charset="0"/>
                        </a:rPr>
                        <a:t>del </a:t>
                      </a:r>
                      <a:r>
                        <a:rPr lang="es-MX" sz="1050" b="1" baseline="0" dirty="0">
                          <a:solidFill>
                            <a:schemeClr val="tx1"/>
                          </a:solidFill>
                          <a:latin typeface="Montserrat Light" pitchFamily="50" charset="0"/>
                        </a:rPr>
                        <a:t>2%</a:t>
                      </a:r>
                      <a:r>
                        <a:rPr lang="es-MX" sz="1050" b="0" baseline="0" dirty="0">
                          <a:solidFill>
                            <a:schemeClr val="tx1"/>
                          </a:solidFill>
                          <a:latin typeface="Montserrat Light" pitchFamily="50" charset="0"/>
                        </a:rPr>
                        <a:t> de la meta anual.</a:t>
                      </a:r>
                    </a:p>
                    <a:p>
                      <a:pPr algn="just">
                        <a:lnSpc>
                          <a:spcPct val="150000"/>
                        </a:lnSpc>
                      </a:pPr>
                      <a:endParaRPr lang="es-MX" sz="400" b="0" baseline="0" dirty="0">
                        <a:solidFill>
                          <a:schemeClr val="tx1"/>
                        </a:solidFill>
                        <a:latin typeface="Montserrat Light" pitchFamily="50" charset="0"/>
                      </a:endParaRPr>
                    </a:p>
                    <a:p>
                      <a:pPr algn="just">
                        <a:lnSpc>
                          <a:spcPct val="150000"/>
                        </a:lnSpc>
                      </a:pPr>
                      <a:r>
                        <a:rPr lang="es-MX" sz="1050" b="0" baseline="0" dirty="0">
                          <a:solidFill>
                            <a:schemeClr val="tx1"/>
                          </a:solidFill>
                          <a:latin typeface="Montserrat Light" pitchFamily="50" charset="0"/>
                        </a:rPr>
                        <a:t>A lo largo del ejercicio fiscal 2020 se atendió a un total del </a:t>
                      </a:r>
                      <a:r>
                        <a:rPr lang="es-MX" sz="1050" b="1" baseline="0" dirty="0">
                          <a:solidFill>
                            <a:schemeClr val="tx1"/>
                          </a:solidFill>
                          <a:latin typeface="Montserrat Light" pitchFamily="50" charset="0"/>
                        </a:rPr>
                        <a:t>0.9%</a:t>
                      </a:r>
                      <a:r>
                        <a:rPr lang="es-MX" sz="1050" b="0" baseline="0" dirty="0">
                          <a:solidFill>
                            <a:schemeClr val="tx1"/>
                          </a:solidFill>
                          <a:latin typeface="Montserrat Light" pitchFamily="50" charset="0"/>
                        </a:rPr>
                        <a:t> de personas que se integraron al programa de alfabetización con la finalidad de obtener los conocimientos para poder leer y escribir, y así obtener un mejor desarrollo personal.</a:t>
                      </a:r>
                    </a:p>
                    <a:p>
                      <a:pPr algn="just">
                        <a:lnSpc>
                          <a:spcPct val="150000"/>
                        </a:lnSpc>
                      </a:pPr>
                      <a:endParaRPr lang="es-MX" sz="400" b="0" baseline="0" dirty="0">
                        <a:solidFill>
                          <a:schemeClr val="tx1"/>
                        </a:solidFill>
                        <a:latin typeface="Montserrat Light" pitchFamily="50" charset="0"/>
                      </a:endParaRPr>
                    </a:p>
                    <a:p>
                      <a:pPr algn="just">
                        <a:lnSpc>
                          <a:spcPct val="150000"/>
                        </a:lnSpc>
                      </a:pPr>
                      <a:r>
                        <a:rPr lang="es-MX" sz="1050" b="0" baseline="0" dirty="0">
                          <a:solidFill>
                            <a:schemeClr val="tx1"/>
                          </a:solidFill>
                          <a:latin typeface="Montserrat Light" pitchFamily="50" charset="0"/>
                        </a:rPr>
                        <a:t>El número de personas que concluyen un nivel educativo dentro del programa educativo para adultos durante el año 2020 se logró una eficiencia terminal del </a:t>
                      </a:r>
                      <a:r>
                        <a:rPr lang="es-MX" sz="1050" b="1" baseline="0" dirty="0">
                          <a:solidFill>
                            <a:schemeClr val="tx1"/>
                          </a:solidFill>
                          <a:latin typeface="Montserrat Light" pitchFamily="50" charset="0"/>
                        </a:rPr>
                        <a:t>36.9%, </a:t>
                      </a:r>
                      <a:r>
                        <a:rPr lang="es-MX" sz="1050" b="0" baseline="0" dirty="0">
                          <a:solidFill>
                            <a:schemeClr val="tx1"/>
                          </a:solidFill>
                          <a:latin typeface="Montserrat Light" pitchFamily="50" charset="0"/>
                        </a:rPr>
                        <a:t>alcanzando más de la mitad de la meta anual de </a:t>
                      </a:r>
                      <a:r>
                        <a:rPr lang="es-MX" sz="1050" b="1" baseline="0" dirty="0">
                          <a:solidFill>
                            <a:schemeClr val="tx1"/>
                          </a:solidFill>
                          <a:latin typeface="Montserrat Light" pitchFamily="50" charset="0"/>
                        </a:rPr>
                        <a:t>62.5%.</a:t>
                      </a:r>
                    </a:p>
                    <a:p>
                      <a:pPr algn="just">
                        <a:lnSpc>
                          <a:spcPct val="150000"/>
                        </a:lnSpc>
                      </a:pPr>
                      <a:endParaRPr lang="es-MX" sz="400" b="1" baseline="0" dirty="0">
                        <a:solidFill>
                          <a:schemeClr val="tx1"/>
                        </a:solidFill>
                        <a:latin typeface="Montserrat Light" pitchFamily="50" charset="0"/>
                      </a:endParaRPr>
                    </a:p>
                    <a:p>
                      <a:pPr algn="just">
                        <a:lnSpc>
                          <a:spcPct val="150000"/>
                        </a:lnSpc>
                      </a:pPr>
                      <a:r>
                        <a:rPr lang="es-MX" sz="1050" b="0" baseline="0" dirty="0">
                          <a:solidFill>
                            <a:schemeClr val="tx1"/>
                          </a:solidFill>
                          <a:latin typeface="Montserrat Light" pitchFamily="50" charset="0"/>
                        </a:rPr>
                        <a:t>En Sinaloa se cuenta con un nivel de personas que logran alfabetizarse dentro del programa de Educación para Adultos, por lo que con la finalidad de que sigan desarrollando sus habilidades y se integren al mercado laboral, se cuenta con el Modelo Educación para la vida y el trabajo, donde dichos adultos además de recibir un grado de nivel educativo, se les imparten talleres que los ayuda a desarrollar un oficio, por lo que durante el ejercicio fiscal 2020 se logró que el porcentaje del </a:t>
                      </a:r>
                      <a:r>
                        <a:rPr lang="es-MX" sz="1050" b="1" baseline="0" dirty="0">
                          <a:solidFill>
                            <a:schemeClr val="tx1"/>
                          </a:solidFill>
                          <a:latin typeface="Montserrat Light" pitchFamily="50" charset="0"/>
                        </a:rPr>
                        <a:t>100%</a:t>
                      </a:r>
                      <a:r>
                        <a:rPr lang="es-MX" sz="1050" b="0" baseline="0" dirty="0">
                          <a:solidFill>
                            <a:schemeClr val="tx1"/>
                          </a:solidFill>
                          <a:latin typeface="Montserrat Light" pitchFamily="50" charset="0"/>
                        </a:rPr>
                        <a:t> de personas alfabetizadas se incorporaran al nivel educativo primaria.</a:t>
                      </a:r>
                    </a:p>
                    <a:p>
                      <a:pPr algn="just">
                        <a:lnSpc>
                          <a:spcPct val="150000"/>
                        </a:lnSpc>
                      </a:pPr>
                      <a:endParaRPr lang="es-MX" sz="1050" b="0" dirty="0">
                        <a:solidFill>
                          <a:schemeClr val="tx1"/>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4 CuadroTexto"/>
          <p:cNvSpPr txBox="1"/>
          <p:nvPr/>
        </p:nvSpPr>
        <p:spPr>
          <a:xfrm rot="16200000">
            <a:off x="-293225" y="3614535"/>
            <a:ext cx="12241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¿Cuáles son los resultados del Programa y cómo los mide?</a:t>
            </a:r>
          </a:p>
        </p:txBody>
      </p:sp>
      <p:sp>
        <p:nvSpPr>
          <p:cNvPr id="8"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458240862"/>
              </p:ext>
            </p:extLst>
          </p:nvPr>
        </p:nvGraphicFramePr>
        <p:xfrm>
          <a:off x="683568" y="1700808"/>
          <a:ext cx="8208960" cy="4905016"/>
        </p:xfrm>
        <a:graphic>
          <a:graphicData uri="http://schemas.openxmlformats.org/drawingml/2006/table">
            <a:tbl>
              <a:tblPr firstRow="1" bandRow="1">
                <a:effectLst/>
                <a:tableStyleId>{5C22544A-7EE6-4342-B048-85BDC9FD1C3A}</a:tableStyleId>
              </a:tblPr>
              <a:tblGrid>
                <a:gridCol w="2160264">
                  <a:extLst>
                    <a:ext uri="{9D8B030D-6E8A-4147-A177-3AD203B41FA5}">
                      <a16:colId xmlns:a16="http://schemas.microsoft.com/office/drawing/2014/main" val="20000"/>
                    </a:ext>
                  </a:extLst>
                </a:gridCol>
                <a:gridCol w="792112">
                  <a:extLst>
                    <a:ext uri="{9D8B030D-6E8A-4147-A177-3AD203B41FA5}">
                      <a16:colId xmlns:a16="http://schemas.microsoft.com/office/drawing/2014/main" val="20001"/>
                    </a:ext>
                  </a:extLst>
                </a:gridCol>
                <a:gridCol w="2628292">
                  <a:extLst>
                    <a:ext uri="{9D8B030D-6E8A-4147-A177-3AD203B41FA5}">
                      <a16:colId xmlns:a16="http://schemas.microsoft.com/office/drawing/2014/main" val="20002"/>
                    </a:ext>
                  </a:extLst>
                </a:gridCol>
                <a:gridCol w="2628292">
                  <a:extLst>
                    <a:ext uri="{9D8B030D-6E8A-4147-A177-3AD203B41FA5}">
                      <a16:colId xmlns:a16="http://schemas.microsoft.com/office/drawing/2014/main" val="20003"/>
                    </a:ext>
                  </a:extLst>
                </a:gridCol>
              </a:tblGrid>
              <a:tr h="1100188">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050" b="0" baseline="0" dirty="0">
                          <a:solidFill>
                            <a:srgbClr val="3D2E32"/>
                          </a:solidFill>
                          <a:latin typeface="Montserrat Light" pitchFamily="50" charset="0"/>
                        </a:rPr>
                        <a:t>Dentro del programa Educación para Adultos se busca promover y realizar acciones para organizar e impartir la educación para niñas, niños y adolescentes de 10 a 14 años que no tengan concluida la primaria y que, por su condición de extra edad, geográfica, migratoria o que, al estar en una condición de vulnerabilidad de carácter socioeconómico, físico, de identidad cultural, origen étnico o nacional (no son atendidos en el sistema regular) y personas de 15 años o más en condición de rezago educativo, a través de la prestación de los servicios de alfabetización, educación primaria, educación secundaria, la formación para el trabajo, reconocimiento de saberes, así como lo que determinen las disposiciones jurídicas y los programas aplicables, apoyándose en la participación y la solidaridad social.</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80880">
                <a:tc gridSpan="2">
                  <a:txBody>
                    <a:bodyPr/>
                    <a:lstStyle/>
                    <a:p>
                      <a:pPr algn="ctr"/>
                      <a:r>
                        <a:rPr lang="es-MX" sz="9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a:txBody>
                    <a:bodyPr/>
                    <a:lstStyle/>
                    <a:p>
                      <a:pPr algn="ctr"/>
                      <a:r>
                        <a:rPr lang="es-MX" sz="900" b="1" dirty="0">
                          <a:solidFill>
                            <a:schemeClr val="bg1"/>
                          </a:solidFill>
                          <a:effectLst>
                            <a:outerShdw blurRad="38100" dist="38100" dir="2700000" algn="tl">
                              <a:srgbClr val="000000">
                                <a:alpha val="43137"/>
                              </a:srgbClr>
                            </a:outerShdw>
                          </a:effectLst>
                          <a:latin typeface="Montserrat Light" pitchFamily="50" charset="0"/>
                        </a:rPr>
                        <a:t>Indicador de Cobertura</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bg1"/>
                          </a:solidFill>
                          <a:effectLst>
                            <a:outerShdw blurRad="38100" dist="38100" dir="2700000" algn="tl">
                              <a:srgbClr val="000000">
                                <a:alpha val="43137"/>
                              </a:srgbClr>
                            </a:outerShdw>
                          </a:effectLst>
                          <a:latin typeface="Montserrat Light" pitchFamily="50" charset="0"/>
                        </a:rPr>
                        <a:t>Evolución</a:t>
                      </a:r>
                      <a:r>
                        <a:rPr lang="es-MX" sz="900" b="1" baseline="0" dirty="0">
                          <a:solidFill>
                            <a:schemeClr val="bg1"/>
                          </a:solidFill>
                          <a:effectLst>
                            <a:outerShdw blurRad="38100" dist="38100" dir="2700000" algn="tl">
                              <a:srgbClr val="000000">
                                <a:alpha val="43137"/>
                              </a:srgbClr>
                            </a:outerShdw>
                          </a:effectLst>
                          <a:latin typeface="Montserrat Light" pitchFamily="50" charset="0"/>
                        </a:rPr>
                        <a:t> de la Cobertura</a:t>
                      </a:r>
                      <a:endParaRPr lang="es-MX" sz="9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val="10002"/>
                  </a:ext>
                </a:extLst>
              </a:tr>
              <a:tr h="280880">
                <a:tc>
                  <a:txBody>
                    <a:bodyPr/>
                    <a:lstStyle/>
                    <a:p>
                      <a:pPr algn="just"/>
                      <a:r>
                        <a:rPr lang="es-MX" sz="900" b="0" dirty="0">
                          <a:solidFill>
                            <a:srgbClr val="3D2E32"/>
                          </a:solidFill>
                          <a:latin typeface="Montserrat Light" pitchFamily="50" charset="0"/>
                        </a:rPr>
                        <a:t>Municipios              </a:t>
                      </a:r>
                      <a:r>
                        <a:rPr lang="es-MX" sz="900" b="1" dirty="0">
                          <a:solidFill>
                            <a:srgbClr val="3D2E32"/>
                          </a:solidFill>
                          <a:latin typeface="Montserrat Light" pitchFamily="50" charset="0"/>
                        </a:rPr>
                        <a:t>18 </a:t>
                      </a:r>
                      <a:r>
                        <a:rPr lang="es-MX" sz="900" b="0" dirty="0">
                          <a:solidFill>
                            <a:srgbClr val="3D2E32"/>
                          </a:solidFill>
                          <a:latin typeface="Montserrat Light" pitchFamily="50" charset="0"/>
                        </a:rPr>
                        <a:t>           </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10" gridSpan="2">
                  <a:txBody>
                    <a:bodyPr/>
                    <a:lstStyle/>
                    <a:p>
                      <a:pPr algn="ctr"/>
                      <a:endParaRPr lang="es-MX" sz="90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10" hMerge="1">
                  <a:txBody>
                    <a:bodyPr/>
                    <a:lstStyle/>
                    <a:p>
                      <a:endParaRPr lang="es-MX"/>
                    </a:p>
                  </a:txBody>
                  <a:tcPr/>
                </a:tc>
                <a:extLst>
                  <a:ext uri="{0D108BD9-81ED-4DB2-BD59-A6C34878D82A}">
                    <a16:rowId xmlns:a16="http://schemas.microsoft.com/office/drawing/2014/main" val="10003"/>
                  </a:ext>
                </a:extLst>
              </a:tr>
              <a:tr h="280880">
                <a:tc>
                  <a:txBody>
                    <a:bodyPr/>
                    <a:lstStyle/>
                    <a:p>
                      <a:pPr algn="just"/>
                      <a:r>
                        <a:rPr lang="es-MX" sz="900" b="0" dirty="0">
                          <a:solidFill>
                            <a:srgbClr val="3D2E32"/>
                          </a:solidFill>
                          <a:latin typeface="Montserrat Light" pitchFamily="50" charset="0"/>
                        </a:rPr>
                        <a:t>Hombres              </a:t>
                      </a:r>
                      <a:r>
                        <a:rPr lang="es-MX" sz="900" b="1" dirty="0">
                          <a:solidFill>
                            <a:srgbClr val="3D2E32"/>
                          </a:solidFill>
                          <a:latin typeface="Montserrat Light" pitchFamily="50" charset="0"/>
                        </a:rPr>
                        <a:t>8,441</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5"/>
                  </a:ext>
                </a:extLst>
              </a:tr>
              <a:tr h="521142">
                <a:tc>
                  <a:txBody>
                    <a:bodyPr/>
                    <a:lstStyle/>
                    <a:p>
                      <a:pPr algn="just"/>
                      <a:r>
                        <a:rPr lang="es-MX" sz="900" b="0" dirty="0">
                          <a:solidFill>
                            <a:srgbClr val="3D2E32"/>
                          </a:solidFill>
                          <a:latin typeface="Montserrat Light" pitchFamily="50" charset="0"/>
                        </a:rPr>
                        <a:t>Mujeres</a:t>
                      </a:r>
                      <a:r>
                        <a:rPr lang="es-MX" sz="900" b="0" baseline="0" dirty="0">
                          <a:solidFill>
                            <a:srgbClr val="3D2E32"/>
                          </a:solidFill>
                          <a:latin typeface="Montserrat Light" pitchFamily="50" charset="0"/>
                        </a:rPr>
                        <a:t>                </a:t>
                      </a:r>
                      <a:r>
                        <a:rPr lang="es-MX" sz="900" b="1" baseline="0" dirty="0">
                          <a:solidFill>
                            <a:srgbClr val="3D2E32"/>
                          </a:solidFill>
                          <a:latin typeface="Montserrat Light" pitchFamily="50" charset="0"/>
                        </a:rPr>
                        <a:t>9,526</a:t>
                      </a:r>
                    </a:p>
                    <a:p>
                      <a:pPr algn="just"/>
                      <a:endParaRPr lang="es-MX" sz="900" b="1" baseline="0" dirty="0">
                        <a:solidFill>
                          <a:srgbClr val="3D2E32"/>
                        </a:solidFill>
                        <a:latin typeface="Montserrat Light" pitchFamily="50" charset="0"/>
                      </a:endParaRPr>
                    </a:p>
                    <a:p>
                      <a:pPr algn="just"/>
                      <a:r>
                        <a:rPr lang="es-MX" sz="900" b="0" baseline="0" dirty="0">
                          <a:solidFill>
                            <a:srgbClr val="3D2E32"/>
                          </a:solidFill>
                          <a:latin typeface="Montserrat Light" pitchFamily="50" charset="0"/>
                        </a:rPr>
                        <a:t>Oferta Digital</a:t>
                      </a:r>
                      <a:r>
                        <a:rPr lang="es-MX" sz="900" b="1" baseline="0" dirty="0">
                          <a:solidFill>
                            <a:srgbClr val="3D2E32"/>
                          </a:solidFill>
                          <a:latin typeface="Montserrat Light" pitchFamily="50" charset="0"/>
                        </a:rPr>
                        <a:t>         169</a:t>
                      </a:r>
                      <a:endParaRPr lang="es-MX" sz="900" b="1"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6"/>
                  </a:ext>
                </a:extLst>
              </a:tr>
              <a:tr h="280880">
                <a:tc gridSpan="2">
                  <a:txBody>
                    <a:bodyPr/>
                    <a:lstStyle/>
                    <a:p>
                      <a:pPr algn="ctr"/>
                      <a:r>
                        <a:rPr lang="es-MX" sz="9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9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9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7"/>
                  </a:ext>
                </a:extLst>
              </a:tr>
              <a:tr h="462627">
                <a:tc>
                  <a:txBody>
                    <a:bodyPr/>
                    <a:lstStyle/>
                    <a:p>
                      <a:pPr algn="just"/>
                      <a:r>
                        <a:rPr lang="es-MX" sz="800" b="0" dirty="0">
                          <a:solidFill>
                            <a:srgbClr val="3D2E32"/>
                          </a:solidFill>
                          <a:latin typeface="Montserrat Light" pitchFamily="50" charset="0"/>
                        </a:rPr>
                        <a:t>Unidad de Medida </a:t>
                      </a:r>
                    </a:p>
                    <a:p>
                      <a:pPr algn="l"/>
                      <a:r>
                        <a:rPr lang="es-MX" sz="800" b="0" dirty="0">
                          <a:solidFill>
                            <a:srgbClr val="3D2E32"/>
                          </a:solidFill>
                          <a:latin typeface="Montserrat Light" pitchFamily="50" charset="0"/>
                        </a:rPr>
                        <a:t>              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8"/>
                  </a:ext>
                </a:extLst>
              </a:tr>
              <a:tr h="280880">
                <a:tc gridSpan="2">
                  <a:txBody>
                    <a:bodyPr/>
                    <a:lstStyle/>
                    <a:p>
                      <a:pPr algn="ctr"/>
                      <a:r>
                        <a:rPr lang="es-MX" sz="900" b="1" i="0" dirty="0">
                          <a:solidFill>
                            <a:srgbClr val="3D2E32"/>
                          </a:solidFill>
                          <a:effectLst>
                            <a:outerShdw blurRad="38100" dist="38100" dir="2700000" algn="tl">
                              <a:srgbClr val="000000">
                                <a:alpha val="43137"/>
                              </a:srgbClr>
                            </a:outerShdw>
                          </a:effectLst>
                          <a:latin typeface="Montserrat Light" pitchFamily="50" charset="0"/>
                        </a:rPr>
                        <a:t>Valor del año</a:t>
                      </a:r>
                      <a:r>
                        <a:rPr lang="es-MX" sz="900" b="1" i="0" baseline="0" dirty="0">
                          <a:solidFill>
                            <a:srgbClr val="3D2E32"/>
                          </a:solidFill>
                          <a:effectLst>
                            <a:outerShdw blurRad="38100" dist="38100" dir="2700000" algn="tl">
                              <a:srgbClr val="000000">
                                <a:alpha val="43137"/>
                              </a:srgbClr>
                            </a:outerShdw>
                          </a:effectLst>
                          <a:latin typeface="Montserrat Light" pitchFamily="50" charset="0"/>
                        </a:rPr>
                        <a:t> </a:t>
                      </a:r>
                      <a:endParaRPr lang="es-MX" sz="900" b="1" i="0" dirty="0">
                        <a:solidFill>
                          <a:srgbClr val="3D2E32"/>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9"/>
                  </a:ext>
                </a:extLst>
              </a:tr>
              <a:tr h="280880">
                <a:tc>
                  <a:txBody>
                    <a:bodyPr/>
                    <a:lstStyle/>
                    <a:p>
                      <a:pPr algn="l"/>
                      <a:r>
                        <a:rPr lang="es-MX" sz="800" b="0" dirty="0">
                          <a:solidFill>
                            <a:srgbClr val="3D2E32"/>
                          </a:solidFill>
                          <a:latin typeface="Montserrat Light" pitchFamily="50" charset="0"/>
                        </a:rPr>
                        <a:t>Población</a:t>
                      </a:r>
                      <a:r>
                        <a:rPr lang="es-MX" sz="800" b="0" baseline="0" dirty="0">
                          <a:solidFill>
                            <a:srgbClr val="3D2E32"/>
                          </a:solidFill>
                          <a:latin typeface="Montserrat Light" pitchFamily="50" charset="0"/>
                        </a:rPr>
                        <a:t> Potencial (</a:t>
                      </a:r>
                      <a:r>
                        <a:rPr lang="es-MX" sz="800" b="0" i="1" baseline="0" dirty="0">
                          <a:solidFill>
                            <a:srgbClr val="3D2E32"/>
                          </a:solidFill>
                          <a:latin typeface="Montserrat Light" pitchFamily="50" charset="0"/>
                        </a:rPr>
                        <a:t>PP</a:t>
                      </a:r>
                      <a:r>
                        <a:rPr lang="es-MX" sz="800" b="0" baseline="0" dirty="0">
                          <a:solidFill>
                            <a:srgbClr val="3D2E32"/>
                          </a:solidFill>
                          <a:latin typeface="Montserrat Light" pitchFamily="50" charset="0"/>
                        </a:rPr>
                        <a:t>)    </a:t>
                      </a:r>
                      <a:r>
                        <a:rPr lang="es-MX" sz="900" b="1" baseline="0" dirty="0">
                          <a:solidFill>
                            <a:srgbClr val="3D2E32"/>
                          </a:solidFill>
                          <a:latin typeface="Montserrat Light" pitchFamily="50" charset="0"/>
                        </a:rPr>
                        <a:t>661,085</a:t>
                      </a:r>
                      <a:endParaRPr lang="es-MX" sz="900" b="1"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10"/>
                  </a:ext>
                </a:extLst>
              </a:tr>
              <a:tr h="280880">
                <a:tc>
                  <a:txBody>
                    <a:bodyPr/>
                    <a:lstStyle/>
                    <a:p>
                      <a:pPr algn="l"/>
                      <a:r>
                        <a:rPr lang="es-MX" sz="800" b="0" dirty="0">
                          <a:solidFill>
                            <a:srgbClr val="3D2E32"/>
                          </a:solidFill>
                          <a:latin typeface="Montserrat Light" pitchFamily="50" charset="0"/>
                        </a:rPr>
                        <a:t>Población Objetivo (</a:t>
                      </a:r>
                      <a:r>
                        <a:rPr lang="es-MX" sz="800" b="0" i="1" dirty="0">
                          <a:solidFill>
                            <a:srgbClr val="3D2E32"/>
                          </a:solidFill>
                          <a:latin typeface="Montserrat Light" pitchFamily="50" charset="0"/>
                        </a:rPr>
                        <a:t>PO</a:t>
                      </a:r>
                      <a:r>
                        <a:rPr lang="es-MX" sz="800" b="0" dirty="0">
                          <a:solidFill>
                            <a:srgbClr val="3D2E32"/>
                          </a:solidFill>
                          <a:latin typeface="Montserrat Light" pitchFamily="50" charset="0"/>
                        </a:rPr>
                        <a:t>)      </a:t>
                      </a:r>
                      <a:r>
                        <a:rPr lang="es-MX" sz="900" b="1" dirty="0">
                          <a:solidFill>
                            <a:srgbClr val="3D2E32"/>
                          </a:solidFill>
                          <a:latin typeface="Montserrat Light" pitchFamily="50" charset="0"/>
                        </a:rPr>
                        <a:t>5,803</a:t>
                      </a:r>
                      <a:endParaRPr lang="es-MX" sz="800" b="1"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11"/>
                  </a:ext>
                </a:extLst>
              </a:tr>
              <a:tr h="280880">
                <a:tc>
                  <a:txBody>
                    <a:bodyPr/>
                    <a:lstStyle/>
                    <a:p>
                      <a:pPr algn="l"/>
                      <a:r>
                        <a:rPr lang="es-MX" sz="800" b="0" dirty="0">
                          <a:solidFill>
                            <a:srgbClr val="3D2E32"/>
                          </a:solidFill>
                          <a:latin typeface="Montserrat Light" pitchFamily="50" charset="0"/>
                        </a:rPr>
                        <a:t>Población Atendida (</a:t>
                      </a:r>
                      <a:r>
                        <a:rPr lang="es-MX" sz="800" b="0" i="1" dirty="0">
                          <a:solidFill>
                            <a:srgbClr val="3D2E32"/>
                          </a:solidFill>
                          <a:latin typeface="Montserrat Light" pitchFamily="50" charset="0"/>
                        </a:rPr>
                        <a:t>PA</a:t>
                      </a:r>
                      <a:r>
                        <a:rPr lang="es-MX" sz="800" b="0" dirty="0">
                          <a:solidFill>
                            <a:srgbClr val="3D2E32"/>
                          </a:solidFill>
                          <a:latin typeface="Montserrat Light" pitchFamily="50" charset="0"/>
                        </a:rPr>
                        <a:t>)   </a:t>
                      </a:r>
                      <a:r>
                        <a:rPr lang="es-MX" sz="900" b="1" dirty="0">
                          <a:solidFill>
                            <a:srgbClr val="3D2E32"/>
                          </a:solidFill>
                          <a:latin typeface="Montserrat Light" pitchFamily="50" charset="0"/>
                        </a:rPr>
                        <a:t>18,136</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12"/>
                  </a:ext>
                </a:extLst>
              </a:tr>
              <a:tr h="462627">
                <a:tc>
                  <a:txBody>
                    <a:bodyPr/>
                    <a:lstStyle/>
                    <a:p>
                      <a:pPr algn="l"/>
                      <a:r>
                        <a:rPr lang="es-MX" sz="800" b="0" dirty="0">
                          <a:solidFill>
                            <a:srgbClr val="3D2E32"/>
                          </a:solidFill>
                          <a:latin typeface="Montserrat Light" pitchFamily="50" charset="0"/>
                        </a:rPr>
                        <a:t>Población Atendida /          </a:t>
                      </a:r>
                      <a:r>
                        <a:rPr lang="es-MX" sz="900" b="1" dirty="0">
                          <a:solidFill>
                            <a:srgbClr val="3D2E32"/>
                          </a:solidFill>
                          <a:latin typeface="Montserrat Light" pitchFamily="50" charset="0"/>
                        </a:rPr>
                        <a:t>3.12%</a:t>
                      </a:r>
                    </a:p>
                    <a:p>
                      <a:pPr algn="l"/>
                      <a:r>
                        <a:rPr lang="es-MX" sz="800" b="0" dirty="0">
                          <a:solidFill>
                            <a:srgbClr val="3D2E32"/>
                          </a:solidFill>
                          <a:latin typeface="Montserrat Light" pitchFamily="50" charset="0"/>
                        </a:rPr>
                        <a:t>Población Objetivo</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endParaRPr lang="es-MX" sz="9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13"/>
                  </a:ext>
                </a:extLst>
              </a:tr>
            </a:tbl>
          </a:graphicData>
        </a:graphic>
      </p:graphicFrame>
      <p:sp>
        <p:nvSpPr>
          <p:cNvPr id="4" name="3 Pentágono"/>
          <p:cNvSpPr/>
          <p:nvPr/>
        </p:nvSpPr>
        <p:spPr>
          <a:xfrm rot="5400000">
            <a:off x="-2124615" y="3879230"/>
            <a:ext cx="4896221"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674753"/>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la Cobertura</a:t>
            </a:r>
          </a:p>
        </p:txBody>
      </p:sp>
      <p:sp>
        <p:nvSpPr>
          <p:cNvPr id="9"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sp>
        <p:nvSpPr>
          <p:cNvPr id="10" name="CuadroTexto 9"/>
          <p:cNvSpPr txBox="1"/>
          <p:nvPr/>
        </p:nvSpPr>
        <p:spPr>
          <a:xfrm>
            <a:off x="6480212" y="3284984"/>
            <a:ext cx="2448272" cy="3291157"/>
          </a:xfrm>
          <a:prstGeom prst="rect">
            <a:avLst/>
          </a:prstGeom>
          <a:noFill/>
        </p:spPr>
        <p:txBody>
          <a:bodyPr wrap="square" rtlCol="0">
            <a:spAutoFit/>
          </a:bodyPr>
          <a:lstStyle/>
          <a:p>
            <a:pPr algn="just">
              <a:lnSpc>
                <a:spcPct val="150000"/>
              </a:lnSpc>
            </a:pPr>
            <a:r>
              <a:rPr lang="es-MX" sz="1000" dirty="0">
                <a:latin typeface="Montserrat Light" panose="00000400000000000000" pitchFamily="50" charset="0"/>
              </a:rPr>
              <a:t>Durante el ejercicio fiscal 2020, se llevaron a cabo acciones para mejorar el nivel educativo de las personas de 15 años o mas, que se encuentran dentro del índice de rezago educativo en el estado de Sinaloa, por lo que se tuvieron avances significativos, que a pesar de la contingencia sanitaria que se presenta en el mundo, se creo una nueva modalidad para impartir los planes educativos con los que se cuentan en el ISEA, logrando una atención de </a:t>
            </a:r>
            <a:r>
              <a:rPr lang="es-MX" sz="1000" b="1" dirty="0">
                <a:latin typeface="Montserrat Light" panose="00000400000000000000" pitchFamily="50" charset="0"/>
              </a:rPr>
              <a:t>18,136 </a:t>
            </a:r>
            <a:r>
              <a:rPr lang="es-MX" sz="1000" dirty="0">
                <a:latin typeface="Montserrat Light" panose="00000400000000000000" pitchFamily="50" charset="0"/>
              </a:rPr>
              <a:t>alumnos.  </a:t>
            </a:r>
          </a:p>
        </p:txBody>
      </p:sp>
      <p:graphicFrame>
        <p:nvGraphicFramePr>
          <p:cNvPr id="11" name="Gráfico 10"/>
          <p:cNvGraphicFramePr/>
          <p:nvPr>
            <p:extLst>
              <p:ext uri="{D42A27DB-BD31-4B8C-83A1-F6EECF244321}">
                <p14:modId xmlns:p14="http://schemas.microsoft.com/office/powerpoint/2010/main" val="157498191"/>
              </p:ext>
            </p:extLst>
          </p:nvPr>
        </p:nvGraphicFramePr>
        <p:xfrm>
          <a:off x="3599852" y="3202678"/>
          <a:ext cx="2844324" cy="33226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903178334"/>
              </p:ext>
            </p:extLst>
          </p:nvPr>
        </p:nvGraphicFramePr>
        <p:xfrm>
          <a:off x="755575" y="1700808"/>
          <a:ext cx="7848874" cy="4442197"/>
        </p:xfrm>
        <a:graphic>
          <a:graphicData uri="http://schemas.openxmlformats.org/drawingml/2006/table">
            <a:tbl>
              <a:tblPr firstRow="1" bandRow="1">
                <a:effectLst/>
                <a:tableStyleId>{5C22544A-7EE6-4342-B048-85BDC9FD1C3A}</a:tableStyleId>
              </a:tblPr>
              <a:tblGrid>
                <a:gridCol w="3924437">
                  <a:extLst>
                    <a:ext uri="{9D8B030D-6E8A-4147-A177-3AD203B41FA5}">
                      <a16:colId xmlns:a16="http://schemas.microsoft.com/office/drawing/2014/main" val="20000"/>
                    </a:ext>
                  </a:extLst>
                </a:gridCol>
                <a:gridCol w="3924437">
                  <a:extLst>
                    <a:ext uri="{9D8B030D-6E8A-4147-A177-3AD203B41FA5}">
                      <a16:colId xmlns:a16="http://schemas.microsoft.com/office/drawing/2014/main" val="1988994762"/>
                    </a:ext>
                  </a:extLst>
                </a:gridCol>
              </a:tblGrid>
              <a:tr h="1527767">
                <a:tc gridSpan="2">
                  <a:txBody>
                    <a:bodyPr/>
                    <a:lstStyle/>
                    <a:p>
                      <a:pPr algn="just"/>
                      <a:r>
                        <a:rPr lang="es-MX" sz="1050" b="0" baseline="0" dirty="0">
                          <a:solidFill>
                            <a:schemeClr val="tx1"/>
                          </a:solidFill>
                          <a:latin typeface="Montserrat Light" pitchFamily="50" charset="0"/>
                        </a:rPr>
                        <a:t>En el país la educación básica (preescolar, primaria y secundaria) cada vez llega a más lugares, muchos jóvenes, por diversas razones, no asisten a la escuela, por lo que algunos de ellos no saben leer ni escribir, en México existe un total de </a:t>
                      </a:r>
                      <a:r>
                        <a:rPr lang="es-MX" sz="1050" b="1" baseline="0" dirty="0">
                          <a:solidFill>
                            <a:schemeClr val="tx1"/>
                          </a:solidFill>
                          <a:latin typeface="Montserrat Light" pitchFamily="50" charset="0"/>
                        </a:rPr>
                        <a:t>4,400,675 </a:t>
                      </a:r>
                      <a:r>
                        <a:rPr lang="es-MX" sz="1050" b="0" baseline="0" dirty="0">
                          <a:solidFill>
                            <a:schemeClr val="tx1"/>
                          </a:solidFill>
                          <a:latin typeface="Montserrat Light" pitchFamily="50" charset="0"/>
                        </a:rPr>
                        <a:t>personas de 15 y mas años que no saben leer ni escribir.</a:t>
                      </a:r>
                    </a:p>
                    <a:p>
                      <a:pPr algn="just"/>
                      <a:endParaRPr lang="es-MX" sz="1050" b="0" baseline="0" dirty="0">
                        <a:solidFill>
                          <a:schemeClr val="tx1"/>
                        </a:solidFill>
                        <a:latin typeface="Montserrat Light" pitchFamily="50" charset="0"/>
                      </a:endParaRPr>
                    </a:p>
                    <a:p>
                      <a:pPr algn="just"/>
                      <a:r>
                        <a:rPr lang="es-MX" sz="1050" b="0" baseline="0" dirty="0">
                          <a:solidFill>
                            <a:schemeClr val="tx1"/>
                          </a:solidFill>
                          <a:latin typeface="Montserrat Light" pitchFamily="50" charset="0"/>
                        </a:rPr>
                        <a:t>En cuanto a Sinaloa existe un registro del </a:t>
                      </a:r>
                      <a:r>
                        <a:rPr lang="es-MX" sz="1050" b="1" baseline="0" dirty="0">
                          <a:solidFill>
                            <a:schemeClr val="tx1"/>
                          </a:solidFill>
                          <a:latin typeface="Montserrat Light" pitchFamily="50" charset="0"/>
                        </a:rPr>
                        <a:t>3.5% </a:t>
                      </a:r>
                      <a:r>
                        <a:rPr lang="es-MX" sz="1050" b="0" baseline="0" dirty="0">
                          <a:solidFill>
                            <a:schemeClr val="tx1"/>
                          </a:solidFill>
                          <a:latin typeface="Montserrat Light" pitchFamily="50" charset="0"/>
                        </a:rPr>
                        <a:t>de población de 15 años o más que no saben leer o escribir, por lo que se emplearon acciones para declarar al Estado de Sinaloa con bandera blanca, esto logrando mantener por debajo del </a:t>
                      </a:r>
                      <a:r>
                        <a:rPr lang="es-MX" sz="1050" b="1" baseline="0" dirty="0">
                          <a:solidFill>
                            <a:schemeClr val="tx1"/>
                          </a:solidFill>
                          <a:latin typeface="Montserrat Light" pitchFamily="50" charset="0"/>
                        </a:rPr>
                        <a:t>4% </a:t>
                      </a:r>
                      <a:r>
                        <a:rPr lang="es-MX" sz="1050" b="0" baseline="0" dirty="0">
                          <a:solidFill>
                            <a:schemeClr val="tx1"/>
                          </a:solidFill>
                          <a:latin typeface="Montserrat Light" pitchFamily="50" charset="0"/>
                        </a:rPr>
                        <a:t>en el nivel de Analfabetismo de la población, gracias al correcto manejo de las plazas comunitarias que son atendidas por el </a:t>
                      </a:r>
                      <a:r>
                        <a:rPr lang="es-MX" sz="1050" b="1" baseline="0" dirty="0">
                          <a:solidFill>
                            <a:schemeClr val="tx1"/>
                          </a:solidFill>
                          <a:latin typeface="Montserrat Light" pitchFamily="50" charset="0"/>
                        </a:rPr>
                        <a:t> ISEA</a:t>
                      </a:r>
                      <a:r>
                        <a:rPr lang="es-MX" sz="1050" b="0" baseline="0" dirty="0">
                          <a:solidFill>
                            <a:schemeClr val="tx1"/>
                          </a:solidFill>
                          <a:latin typeface="Montserrat Light" pitchFamily="50" charset="0"/>
                        </a:rPr>
                        <a:t> y así lograr un avance en la disminución del Rezago Educativo teniendo un registro del </a:t>
                      </a:r>
                      <a:r>
                        <a:rPr lang="es-MX" sz="1050" b="1" baseline="0" dirty="0">
                          <a:solidFill>
                            <a:schemeClr val="tx1"/>
                          </a:solidFill>
                          <a:latin typeface="Montserrat Light" pitchFamily="50" charset="0"/>
                        </a:rPr>
                        <a:t>28.8% </a:t>
                      </a:r>
                      <a:r>
                        <a:rPr lang="es-MX" sz="1050" b="0" baseline="0" dirty="0">
                          <a:solidFill>
                            <a:schemeClr val="tx1"/>
                          </a:solidFill>
                          <a:latin typeface="Montserrat Light" pitchFamily="50" charset="0"/>
                        </a:rPr>
                        <a:t>de la población de 15 años o más en esta situación.</a:t>
                      </a:r>
                      <a:endParaRPr lang="es-MX" sz="1050" b="0"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0"/>
                  </a:ext>
                </a:extLst>
              </a:tr>
              <a:tr h="217302">
                <a:tc>
                  <a:txBody>
                    <a:bodyPr/>
                    <a:lstStyle/>
                    <a:p>
                      <a:pPr algn="ctr"/>
                      <a:r>
                        <a:rPr lang="es-MX" sz="9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val="10001"/>
                  </a:ext>
                </a:extLst>
              </a:tr>
              <a:tr h="2681977">
                <a:tc gridSpan="2">
                  <a:txBody>
                    <a:bodyPr/>
                    <a:lstStyle/>
                    <a:p>
                      <a:pPr algn="ctr"/>
                      <a:endParaRPr lang="es-MX" sz="9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2"/>
                  </a:ext>
                </a:extLst>
              </a:tr>
            </a:tbl>
          </a:graphicData>
        </a:graphic>
      </p:graphicFrame>
      <p:sp>
        <p:nvSpPr>
          <p:cNvPr id="4" name="3 Pentágono"/>
          <p:cNvSpPr/>
          <p:nvPr/>
        </p:nvSpPr>
        <p:spPr>
          <a:xfrm rot="5400000">
            <a:off x="-2104510" y="3827330"/>
            <a:ext cx="485601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16599" y="3598479"/>
            <a:ext cx="6801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sp>
        <p:nvSpPr>
          <p:cNvPr id="9"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graphicFrame>
        <p:nvGraphicFramePr>
          <p:cNvPr id="10" name="Gráfico 9"/>
          <p:cNvGraphicFramePr/>
          <p:nvPr>
            <p:extLst>
              <p:ext uri="{D42A27DB-BD31-4B8C-83A1-F6EECF244321}">
                <p14:modId xmlns:p14="http://schemas.microsoft.com/office/powerpoint/2010/main" val="4226028013"/>
              </p:ext>
            </p:extLst>
          </p:nvPr>
        </p:nvGraphicFramePr>
        <p:xfrm>
          <a:off x="665575" y="3645023"/>
          <a:ext cx="2394257" cy="2880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2444348965"/>
              </p:ext>
            </p:extLst>
          </p:nvPr>
        </p:nvGraphicFramePr>
        <p:xfrm>
          <a:off x="3056643" y="3662564"/>
          <a:ext cx="2615952" cy="2845237"/>
        </p:xfrm>
        <a:graphic>
          <a:graphicData uri="http://schemas.openxmlformats.org/drawingml/2006/chart">
            <c:chart xmlns:c="http://schemas.openxmlformats.org/drawingml/2006/chart" xmlns:r="http://schemas.openxmlformats.org/officeDocument/2006/relationships" r:id="rId4"/>
          </a:graphicData>
        </a:graphic>
      </p:graphicFrame>
      <p:pic>
        <p:nvPicPr>
          <p:cNvPr id="12" name="Imagen 11"/>
          <p:cNvPicPr>
            <a:picLocks noChangeAspect="1"/>
          </p:cNvPicPr>
          <p:nvPr/>
        </p:nvPicPr>
        <p:blipFill>
          <a:blip r:embed="rId5"/>
          <a:stretch>
            <a:fillRect/>
          </a:stretch>
        </p:blipFill>
        <p:spPr>
          <a:xfrm>
            <a:off x="5789634" y="4077072"/>
            <a:ext cx="2867388" cy="1756555"/>
          </a:xfrm>
          <a:prstGeom prst="rect">
            <a:avLst/>
          </a:prstGeom>
        </p:spPr>
      </p:pic>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40633952"/>
              </p:ext>
            </p:extLst>
          </p:nvPr>
        </p:nvGraphicFramePr>
        <p:xfrm>
          <a:off x="755575" y="1556792"/>
          <a:ext cx="8208913" cy="4768127"/>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val="20000"/>
                    </a:ext>
                  </a:extLst>
                </a:gridCol>
              </a:tblGrid>
              <a:tr h="4768127">
                <a:tc>
                  <a:txBody>
                    <a:bodyPr/>
                    <a:lstStyle/>
                    <a:p>
                      <a:pPr algn="just"/>
                      <a:r>
                        <a:rPr lang="es-MX" sz="1000" b="0" baseline="0" dirty="0">
                          <a:solidFill>
                            <a:schemeClr val="tx1"/>
                          </a:solidFill>
                          <a:latin typeface="Montserrat Light" pitchFamily="50" charset="0"/>
                        </a:rPr>
                        <a:t>El porcentaje de personas que concluyen algún nivel educativo en plazas comunitarias, durante el primer trimestre del ejercicio fiscal 2020 se registro el </a:t>
                      </a:r>
                      <a:r>
                        <a:rPr lang="es-MX" sz="1000" b="1" baseline="0" dirty="0">
                          <a:solidFill>
                            <a:schemeClr val="tx1"/>
                          </a:solidFill>
                          <a:latin typeface="Montserrat Light" pitchFamily="50" charset="0"/>
                        </a:rPr>
                        <a:t>36.1%</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durante el segundo y tercer trimestre no se tubo registro de avance, por lo que para el cuarto trimestre se alcanzo un porcentaje del </a:t>
                      </a:r>
                      <a:r>
                        <a:rPr lang="es-MX" sz="1000" b="1" baseline="0" dirty="0">
                          <a:solidFill>
                            <a:schemeClr val="tx1"/>
                          </a:solidFill>
                          <a:latin typeface="Montserrat Light" pitchFamily="50" charset="0"/>
                        </a:rPr>
                        <a:t>44.7%</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obteniendo un porcentaje total del</a:t>
                      </a:r>
                      <a:r>
                        <a:rPr lang="es-MX" sz="1000" b="1" baseline="0" dirty="0">
                          <a:solidFill>
                            <a:schemeClr val="tx1"/>
                          </a:solidFill>
                          <a:latin typeface="Montserrat Light" pitchFamily="50" charset="0"/>
                        </a:rPr>
                        <a:t> 38.2% </a:t>
                      </a:r>
                      <a:r>
                        <a:rPr lang="es-MX" sz="1000" b="0" baseline="0" dirty="0">
                          <a:solidFill>
                            <a:schemeClr val="tx1"/>
                          </a:solidFill>
                          <a:latin typeface="Montserrat Light" pitchFamily="50" charset="0"/>
                        </a:rPr>
                        <a:t>de la meta anual del </a:t>
                      </a:r>
                      <a:r>
                        <a:rPr lang="es-MX" sz="1000" b="1" baseline="0" dirty="0">
                          <a:solidFill>
                            <a:schemeClr val="tx1"/>
                          </a:solidFill>
                          <a:latin typeface="Montserrat Light" pitchFamily="50" charset="0"/>
                        </a:rPr>
                        <a:t>44%.</a:t>
                      </a:r>
                    </a:p>
                    <a:p>
                      <a:pPr algn="just"/>
                      <a:endParaRPr lang="es-MX" sz="500" b="1"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Con la finalidad de mantener una adecuada y excelente acreditación que avalen los conocimientos adquiridos por las personas, se aplican exámenes al finalizar los módulos, por ello se cuenta con registros de avance en exámenes acreditados que durante el primer trimestre del ejercicio fiscal 2020 se obtuvo el </a:t>
                      </a:r>
                      <a:r>
                        <a:rPr lang="es-MX" sz="1000" b="1" baseline="0" dirty="0">
                          <a:solidFill>
                            <a:schemeClr val="tx1"/>
                          </a:solidFill>
                          <a:latin typeface="Montserrat Light" pitchFamily="50" charset="0"/>
                        </a:rPr>
                        <a:t>81.4%</a:t>
                      </a:r>
                      <a:r>
                        <a:rPr lang="es-MX" sz="1000" b="0" baseline="0" dirty="0">
                          <a:solidFill>
                            <a:schemeClr val="tx1"/>
                          </a:solidFill>
                          <a:latin typeface="Montserrat Light" pitchFamily="50" charset="0"/>
                        </a:rPr>
                        <a:t>, en el segundo y tercer trimestre no se registro un porcentaje de exámenes acreditados y en cuanto al cuarto trimestre se alcanzo el </a:t>
                      </a:r>
                      <a:r>
                        <a:rPr lang="es-MX" sz="1000" b="1" baseline="0" dirty="0">
                          <a:solidFill>
                            <a:schemeClr val="tx1"/>
                          </a:solidFill>
                          <a:latin typeface="Montserrat Light" pitchFamily="50" charset="0"/>
                        </a:rPr>
                        <a:t>96.7%</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logrando con ello un porcentaje anual del </a:t>
                      </a:r>
                      <a:r>
                        <a:rPr lang="es-MX" sz="1000" b="1" baseline="0" dirty="0">
                          <a:solidFill>
                            <a:schemeClr val="tx1"/>
                          </a:solidFill>
                          <a:latin typeface="Montserrat Light" pitchFamily="50" charset="0"/>
                        </a:rPr>
                        <a:t>82.61%</a:t>
                      </a:r>
                      <a:r>
                        <a:rPr lang="es-MX" sz="1000" b="0" baseline="0" dirty="0">
                          <a:solidFill>
                            <a:schemeClr val="tx1"/>
                          </a:solidFill>
                          <a:latin typeface="Montserrat Light" pitchFamily="50" charset="0"/>
                        </a:rPr>
                        <a:t> de la meta del </a:t>
                      </a:r>
                      <a:r>
                        <a:rPr lang="es-MX" sz="1000" b="1" baseline="0" dirty="0">
                          <a:solidFill>
                            <a:schemeClr val="tx1"/>
                          </a:solidFill>
                          <a:latin typeface="Montserrat Light" pitchFamily="50" charset="0"/>
                        </a:rPr>
                        <a:t>83.3% </a:t>
                      </a:r>
                      <a:r>
                        <a:rPr lang="es-MX" sz="1000" b="0" baseline="0" dirty="0">
                          <a:solidFill>
                            <a:schemeClr val="tx1"/>
                          </a:solidFill>
                          <a:latin typeface="Montserrat Light" pitchFamily="50" charset="0"/>
                        </a:rPr>
                        <a:t>para el ejercicio. </a:t>
                      </a:r>
                    </a:p>
                    <a:p>
                      <a:pPr algn="just"/>
                      <a:endParaRPr lang="es-MX" sz="5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Al finalizar los módulos necesarios para su acreditación y habiendo acreditado los exámenes correspondientes, a los alumnos se les otorga un certificado que avala los conocimientos adquiridos durante el nivel educativo cursado emitido por el Instituto Sinaloense para la Educación de los Adultos (ISEA), por lo que durante el primer trimestre del ejercicio fiscal 2020, se obtuvo el </a:t>
                      </a:r>
                      <a:r>
                        <a:rPr lang="es-MX" sz="1000" b="1" baseline="0" dirty="0">
                          <a:solidFill>
                            <a:schemeClr val="tx1"/>
                          </a:solidFill>
                          <a:latin typeface="Montserrat Light" pitchFamily="50" charset="0"/>
                        </a:rPr>
                        <a:t>67%</a:t>
                      </a:r>
                      <a:r>
                        <a:rPr lang="es-MX" sz="1000" b="0" baseline="0" dirty="0">
                          <a:solidFill>
                            <a:schemeClr val="tx1"/>
                          </a:solidFill>
                          <a:latin typeface="Montserrat Light" pitchFamily="50" charset="0"/>
                        </a:rPr>
                        <a:t>, en el segundo y tercer trimestre no se registro un porcentaje de módulos finalizados y para el cuarto trimestre se obtuvo el </a:t>
                      </a:r>
                      <a:r>
                        <a:rPr lang="es-MX" sz="1000" b="1" baseline="0" dirty="0">
                          <a:solidFill>
                            <a:schemeClr val="tx1"/>
                          </a:solidFill>
                          <a:latin typeface="Montserrat Light" pitchFamily="50" charset="0"/>
                        </a:rPr>
                        <a:t>98.4%</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obteniendo así un porcentaje anual del</a:t>
                      </a:r>
                      <a:r>
                        <a:rPr lang="es-MX" sz="1000" b="1" baseline="0" dirty="0">
                          <a:solidFill>
                            <a:schemeClr val="tx1"/>
                          </a:solidFill>
                          <a:latin typeface="Montserrat Light" pitchFamily="50" charset="0"/>
                        </a:rPr>
                        <a:t> 74.7% </a:t>
                      </a:r>
                      <a:r>
                        <a:rPr lang="es-MX" sz="1000" b="0" baseline="0" dirty="0">
                          <a:solidFill>
                            <a:schemeClr val="tx1"/>
                          </a:solidFill>
                          <a:latin typeface="Montserrat Light" pitchFamily="50" charset="0"/>
                        </a:rPr>
                        <a:t>sobrepasando la meta de</a:t>
                      </a:r>
                      <a:r>
                        <a:rPr lang="es-MX" sz="1000" b="1" baseline="0" dirty="0">
                          <a:solidFill>
                            <a:schemeClr val="tx1"/>
                          </a:solidFill>
                          <a:latin typeface="Montserrat Light" pitchFamily="50" charset="0"/>
                        </a:rPr>
                        <a:t> 70% </a:t>
                      </a:r>
                      <a:r>
                        <a:rPr lang="es-MX" sz="1000" b="0" baseline="0" dirty="0">
                          <a:solidFill>
                            <a:schemeClr val="tx1"/>
                          </a:solidFill>
                          <a:latin typeface="Montserrat Light" pitchFamily="50" charset="0"/>
                        </a:rPr>
                        <a:t>presupuestada</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para dicho ejercicio fiscal.</a:t>
                      </a:r>
                    </a:p>
                    <a:p>
                      <a:pPr algn="just"/>
                      <a:endParaRPr lang="es-MX" sz="5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cuanto a la entrega de módulos de aprendizaje se ha logrado entregar módulos de tipo físico y virtuales, dependiendo de la modalidad que el estudiante haya elegido cursar, por lo que en el ejercicio fiscal 2020 y en el primer trimestre del mismo se alcanzo un porcentaje de entrega del </a:t>
                      </a:r>
                      <a:r>
                        <a:rPr lang="es-MX" sz="1000" b="1" baseline="0" dirty="0">
                          <a:solidFill>
                            <a:schemeClr val="tx1"/>
                          </a:solidFill>
                          <a:latin typeface="Montserrat Light" pitchFamily="50" charset="0"/>
                        </a:rPr>
                        <a:t>0.9%</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para el segundo trimestre se registro un </a:t>
                      </a:r>
                      <a:r>
                        <a:rPr lang="es-MX" sz="1000" b="1" baseline="0" dirty="0">
                          <a:solidFill>
                            <a:schemeClr val="tx1"/>
                          </a:solidFill>
                          <a:latin typeface="Montserrat Light" pitchFamily="50" charset="0"/>
                        </a:rPr>
                        <a:t>0.03%</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en el tercer trimestre no se obtuvo registro alguno y en el cuarto trimestre se llego a un porcentaje de entrega del </a:t>
                      </a:r>
                      <a:r>
                        <a:rPr lang="es-MX" sz="1000" b="1" baseline="0" dirty="0">
                          <a:solidFill>
                            <a:schemeClr val="tx1"/>
                          </a:solidFill>
                          <a:latin typeface="Montserrat Light" pitchFamily="50" charset="0"/>
                        </a:rPr>
                        <a:t>0.04%</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obteniendo así un porcentaje anual del </a:t>
                      </a:r>
                      <a:r>
                        <a:rPr lang="es-MX" sz="1000" b="1" baseline="0" dirty="0">
                          <a:solidFill>
                            <a:schemeClr val="tx1"/>
                          </a:solidFill>
                          <a:latin typeface="Montserrat Light" pitchFamily="50" charset="0"/>
                        </a:rPr>
                        <a:t>0.04% </a:t>
                      </a:r>
                      <a:r>
                        <a:rPr lang="es-MX" sz="1000" b="0" baseline="0" dirty="0">
                          <a:solidFill>
                            <a:schemeClr val="tx1"/>
                          </a:solidFill>
                          <a:latin typeface="Montserrat Light" pitchFamily="50" charset="0"/>
                        </a:rPr>
                        <a:t>alcanzable de la meta anual del </a:t>
                      </a:r>
                      <a:r>
                        <a:rPr lang="es-MX" sz="1000" b="1" baseline="0" dirty="0">
                          <a:solidFill>
                            <a:schemeClr val="tx1"/>
                          </a:solidFill>
                          <a:latin typeface="Montserrat Light" pitchFamily="50" charset="0"/>
                        </a:rPr>
                        <a:t>1%.</a:t>
                      </a:r>
                    </a:p>
                    <a:p>
                      <a:pPr algn="just"/>
                      <a:endParaRPr lang="es-MX" sz="500" b="1"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El ISEA cuenta con distintos esquemas curriculares, por lo que se presentan exámenes de forma On-Line y presenciales, el porcentaje de exámenes acreditados de manera On-Line durante el primer trimestre del 2020, fue del </a:t>
                      </a:r>
                      <a:r>
                        <a:rPr lang="es-MX" sz="1000" b="1" baseline="0" dirty="0">
                          <a:solidFill>
                            <a:schemeClr val="tx1"/>
                          </a:solidFill>
                          <a:latin typeface="Montserrat Light" pitchFamily="50" charset="0"/>
                        </a:rPr>
                        <a:t>21.5%</a:t>
                      </a:r>
                      <a:r>
                        <a:rPr lang="es-MX" sz="1000" b="0" baseline="0" dirty="0">
                          <a:solidFill>
                            <a:schemeClr val="tx1"/>
                          </a:solidFill>
                          <a:latin typeface="Montserrat Light" pitchFamily="50" charset="0"/>
                        </a:rPr>
                        <a:t>, al finalizar el segundo y tercer trimestre no se obtuvo registro de acreditación, por lo que durante el cuarto trimestre se alcanzo el </a:t>
                      </a:r>
                      <a:r>
                        <a:rPr lang="es-MX" sz="1000" b="1" baseline="0" dirty="0">
                          <a:solidFill>
                            <a:schemeClr val="tx1"/>
                          </a:solidFill>
                          <a:latin typeface="Montserrat Light" pitchFamily="50" charset="0"/>
                        </a:rPr>
                        <a:t>100%</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teniendo un porcentaje anual del </a:t>
                      </a:r>
                      <a:r>
                        <a:rPr lang="es-MX" sz="1000" b="1" baseline="0" dirty="0">
                          <a:solidFill>
                            <a:schemeClr val="tx1"/>
                          </a:solidFill>
                          <a:latin typeface="Montserrat Light" pitchFamily="50" charset="0"/>
                        </a:rPr>
                        <a:t>26.39%</a:t>
                      </a:r>
                      <a:r>
                        <a:rPr lang="es-MX" sz="1000" b="0" baseline="0" dirty="0">
                          <a:solidFill>
                            <a:schemeClr val="tx1"/>
                          </a:solidFill>
                          <a:latin typeface="Montserrat Light" pitchFamily="50" charset="0"/>
                        </a:rPr>
                        <a:t> de la meta presupuestada del </a:t>
                      </a:r>
                      <a:r>
                        <a:rPr lang="es-MX" sz="1000" b="1" baseline="0" dirty="0">
                          <a:solidFill>
                            <a:schemeClr val="tx1"/>
                          </a:solidFill>
                          <a:latin typeface="Montserrat Light" pitchFamily="50" charset="0"/>
                        </a:rPr>
                        <a:t>21.6%</a:t>
                      </a:r>
                      <a:r>
                        <a:rPr lang="es-MX" sz="1000" b="0" baseline="0" dirty="0">
                          <a:solidFill>
                            <a:schemeClr val="tx1"/>
                          </a:solidFill>
                          <a:latin typeface="Montserrat Light" pitchFamily="50" charset="0"/>
                        </a:rPr>
                        <a:t>.</a:t>
                      </a:r>
                      <a:endParaRPr lang="es-MX" sz="1000" b="1" baseline="0" dirty="0">
                        <a:solidFill>
                          <a:schemeClr val="tx1"/>
                        </a:solidFill>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 name="3 Pentágono"/>
          <p:cNvSpPr/>
          <p:nvPr/>
        </p:nvSpPr>
        <p:spPr>
          <a:xfrm rot="5400000">
            <a:off x="-2104510" y="3827330"/>
            <a:ext cx="485601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91630" y="3843525"/>
            <a:ext cx="163025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268760"/>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Servicios y Gestión</a:t>
            </a:r>
          </a:p>
        </p:txBody>
      </p:sp>
      <p:sp>
        <p:nvSpPr>
          <p:cNvPr id="8" name="28 Marcador de título"/>
          <p:cNvSpPr>
            <a:spLocks noGrp="1"/>
          </p:cNvSpPr>
          <p:nvPr>
            <p:ph type="title"/>
          </p:nvPr>
        </p:nvSpPr>
        <p:spPr>
          <a:xfrm>
            <a:off x="4039752" y="836712"/>
            <a:ext cx="3962688"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Instituto Sinaloense para la Educación de los Adultos (ISEA)</a:t>
            </a:r>
            <a:endParaRPr lang="es-MX" dirty="0"/>
          </a:p>
        </p:txBody>
      </p:sp>
      <p:graphicFrame>
        <p:nvGraphicFramePr>
          <p:cNvPr id="10" name="Gráfico 9"/>
          <p:cNvGraphicFramePr/>
          <p:nvPr>
            <p:extLst>
              <p:ext uri="{D42A27DB-BD31-4B8C-83A1-F6EECF244321}">
                <p14:modId xmlns:p14="http://schemas.microsoft.com/office/powerpoint/2010/main" val="570875644"/>
              </p:ext>
            </p:extLst>
          </p:nvPr>
        </p:nvGraphicFramePr>
        <p:xfrm>
          <a:off x="1187624" y="5301207"/>
          <a:ext cx="7200800" cy="1507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717150132"/>
              </p:ext>
            </p:extLst>
          </p:nvPr>
        </p:nvGraphicFramePr>
        <p:xfrm>
          <a:off x="755577" y="1484785"/>
          <a:ext cx="8208912" cy="5098009"/>
        </p:xfrm>
        <a:graphic>
          <a:graphicData uri="http://schemas.openxmlformats.org/drawingml/2006/table">
            <a:tbl>
              <a:tblPr firstRow="1" bandRow="1">
                <a:effectLst/>
                <a:tableStyleId>{5C22544A-7EE6-4342-B048-85BDC9FD1C3A}</a:tableStyleId>
              </a:tblPr>
              <a:tblGrid>
                <a:gridCol w="4128102">
                  <a:extLst>
                    <a:ext uri="{9D8B030D-6E8A-4147-A177-3AD203B41FA5}">
                      <a16:colId xmlns:a16="http://schemas.microsoft.com/office/drawing/2014/main" val="20000"/>
                    </a:ext>
                  </a:extLst>
                </a:gridCol>
                <a:gridCol w="4080810">
                  <a:extLst>
                    <a:ext uri="{9D8B030D-6E8A-4147-A177-3AD203B41FA5}">
                      <a16:colId xmlns:a16="http://schemas.microsoft.com/office/drawing/2014/main" val="20001"/>
                    </a:ext>
                  </a:extLst>
                </a:gridCol>
              </a:tblGrid>
              <a:tr h="280866">
                <a:tc>
                  <a:txBody>
                    <a:bodyPr/>
                    <a:lstStyle/>
                    <a:p>
                      <a:pPr algn="ctr"/>
                      <a:r>
                        <a:rPr lang="es-MX" sz="105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5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5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2693098">
                <a:tc>
                  <a:txBody>
                    <a:bodyPr/>
                    <a:lstStyle/>
                    <a:p>
                      <a:pPr marL="171450" indent="-171450" algn="just">
                        <a:buFont typeface="Arial" pitchFamily="34" charset="0"/>
                        <a:buChar char="•"/>
                      </a:pPr>
                      <a:r>
                        <a:rPr lang="es-ES" sz="1050" b="0" baseline="0" dirty="0">
                          <a:solidFill>
                            <a:srgbClr val="3D2E32"/>
                          </a:solidFill>
                          <a:latin typeface="Montserrat Light" pitchFamily="50" charset="0"/>
                        </a:rPr>
                        <a:t>El fondo dispone de una estructura de coordinación claramente definida y consistente.</a:t>
                      </a:r>
                    </a:p>
                    <a:p>
                      <a:pPr marL="171450" indent="-171450" algn="just">
                        <a:buFont typeface="Arial" pitchFamily="34" charset="0"/>
                        <a:buChar char="•"/>
                      </a:pPr>
                      <a:endParaRPr lang="es-ES" sz="1050" b="0" baseline="0" dirty="0">
                        <a:solidFill>
                          <a:srgbClr val="3D2E32"/>
                        </a:solidFill>
                        <a:latin typeface="Montserrat Light" pitchFamily="50" charset="0"/>
                      </a:endParaRPr>
                    </a:p>
                    <a:p>
                      <a:pPr marL="171450" indent="-171450" algn="just">
                        <a:buFont typeface="Arial" pitchFamily="34" charset="0"/>
                        <a:buChar char="•"/>
                      </a:pPr>
                      <a:r>
                        <a:rPr lang="es-ES" sz="1050" b="0" baseline="0" dirty="0">
                          <a:solidFill>
                            <a:srgbClr val="3D2E32"/>
                          </a:solidFill>
                          <a:latin typeface="Montserrat Light" pitchFamily="50" charset="0"/>
                        </a:rPr>
                        <a:t>Adecuada articulación de las acciones entre los diferentes actores, se ubicó a nivel general la consolidación y coordinación, siendo adecuada a nivel general para las acciones de operación del programa.</a:t>
                      </a:r>
                    </a:p>
                    <a:p>
                      <a:pPr marL="171450" indent="-171450" algn="just">
                        <a:buFont typeface="Arial" pitchFamily="34" charset="0"/>
                        <a:buChar char="•"/>
                      </a:pPr>
                      <a:endParaRPr lang="es-ES" sz="1050" b="0" baseline="0" dirty="0">
                        <a:solidFill>
                          <a:srgbClr val="3D2E32"/>
                        </a:solidFill>
                        <a:latin typeface="Montserrat Light" pitchFamily="50" charset="0"/>
                      </a:endParaRPr>
                    </a:p>
                    <a:p>
                      <a:pPr marL="171450" indent="-171450" algn="just">
                        <a:buFont typeface="Arial" pitchFamily="34" charset="0"/>
                        <a:buChar char="•"/>
                      </a:pPr>
                      <a:r>
                        <a:rPr lang="es-ES" sz="1050" b="0" baseline="0" dirty="0">
                          <a:solidFill>
                            <a:srgbClr val="3D2E32"/>
                          </a:solidFill>
                          <a:latin typeface="Montserrat Light" pitchFamily="50" charset="0"/>
                        </a:rPr>
                        <a:t>Los datos relativos a los indicadores estratégicos y de gestión del programa, durante los cuatro trimestres del año, se registraron en tiempo y forma.</a:t>
                      </a:r>
                    </a:p>
                    <a:p>
                      <a:pPr marL="171450" indent="-171450" algn="just">
                        <a:buFont typeface="Arial" pitchFamily="34" charset="0"/>
                        <a:buChar char="•"/>
                      </a:pPr>
                      <a:endParaRPr lang="es-ES" sz="1050" b="0" baseline="0" dirty="0">
                        <a:solidFill>
                          <a:srgbClr val="3D2E32"/>
                        </a:solidFill>
                        <a:latin typeface="Montserrat Light" pitchFamily="50" charset="0"/>
                      </a:endParaRPr>
                    </a:p>
                    <a:p>
                      <a:pPr marL="171450" indent="-171450" algn="just">
                        <a:buFont typeface="Arial" pitchFamily="34" charset="0"/>
                        <a:buChar char="•"/>
                      </a:pPr>
                      <a:r>
                        <a:rPr lang="es-ES" sz="1050" b="0" baseline="0" dirty="0">
                          <a:solidFill>
                            <a:srgbClr val="3D2E32"/>
                          </a:solidFill>
                          <a:latin typeface="Montserrat Light" pitchFamily="50" charset="0"/>
                        </a:rPr>
                        <a:t>El fondo y el programa presupuestario refleja que se considera la esencia del federalismo hacendario y sus componentes se ajustan a los criterios, situación que facilita la medición de su desempeño.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MX" sz="1000" b="0" kern="1200" dirty="0">
                          <a:solidFill>
                            <a:srgbClr val="3D2E32"/>
                          </a:solidFill>
                          <a:latin typeface="Montserrat Light" pitchFamily="50" charset="0"/>
                          <a:ea typeface="+mn-ea"/>
                          <a:cs typeface="+mn-cs"/>
                        </a:rPr>
                        <a:t>El programa no cuenta con una evaluación de impacto.</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ES" sz="1000" b="0" kern="1200" dirty="0">
                        <a:solidFill>
                          <a:srgbClr val="3D2E32"/>
                        </a:solidFill>
                        <a:latin typeface="Montserrat Light" pitchFamily="50" charset="0"/>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000" b="0" kern="1200" dirty="0">
                          <a:solidFill>
                            <a:srgbClr val="3D2E32"/>
                          </a:solidFill>
                          <a:latin typeface="Montserrat Light" pitchFamily="50" charset="0"/>
                          <a:ea typeface="+mn-ea"/>
                          <a:cs typeface="+mn-cs"/>
                        </a:rPr>
                        <a:t>Se registro la necesidad de recursos humanos, materiales y financieros en ISEA para cumplir con las atribuciones en la prestación de los servicios</a:t>
                      </a:r>
                      <a:r>
                        <a:rPr lang="es-ES" sz="1000" b="0" kern="1200" baseline="0" dirty="0">
                          <a:solidFill>
                            <a:srgbClr val="3D2E32"/>
                          </a:solidFill>
                          <a:latin typeface="Montserrat Light" pitchFamily="50" charset="0"/>
                          <a:ea typeface="+mn-ea"/>
                          <a:cs typeface="+mn-cs"/>
                        </a:rPr>
                        <a:t> de educación para adultos.</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s-ES" sz="1000" b="0" kern="1200" baseline="0" dirty="0">
                        <a:solidFill>
                          <a:srgbClr val="3D2E32"/>
                        </a:solidFill>
                        <a:latin typeface="Montserrat Light" pitchFamily="50" charset="0"/>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000" b="0" kern="1200" baseline="0" dirty="0">
                          <a:solidFill>
                            <a:srgbClr val="3D2E32"/>
                          </a:solidFill>
                          <a:latin typeface="Montserrat Light" pitchFamily="50" charset="0"/>
                          <a:ea typeface="+mn-ea"/>
                          <a:cs typeface="+mn-cs"/>
                        </a:rPr>
                        <a:t>Resultados de los indicadores de desempeño del programa, registraron resultados variables en los niveles programados, de manera baja y alta.</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s-ES" sz="900" b="0" kern="1200" baseline="0" dirty="0">
                        <a:solidFill>
                          <a:srgbClr val="3D2E32"/>
                        </a:solidFill>
                        <a:latin typeface="Montserrat Light" pitchFamily="50" charset="0"/>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s-ES" sz="900" b="0" kern="1200" baseline="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endParaRPr lang="es-ES" sz="900" b="0" kern="1200" dirty="0">
                        <a:solidFill>
                          <a:srgbClr val="3D2E32"/>
                        </a:solidFill>
                        <a:latin typeface="Montserrat Light" pitchFamily="50"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0866">
                <a:tc>
                  <a:txBody>
                    <a:bodyPr/>
                    <a:lstStyle/>
                    <a:p>
                      <a:pPr marL="0" algn="ctr" defTabSz="914400" rtl="0" eaLnBrk="1" latinLnBrk="0" hangingPunct="1"/>
                      <a:r>
                        <a:rPr lang="es-MX" sz="105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5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2"/>
                  </a:ext>
                </a:extLst>
              </a:tr>
              <a:tr h="1843179">
                <a:tc>
                  <a:txBody>
                    <a:bodyPr/>
                    <a:lstStyle/>
                    <a:p>
                      <a:pPr marL="171450" indent="-171450" algn="just">
                        <a:buFont typeface="Arial" pitchFamily="34" charset="0"/>
                        <a:buChar char="•"/>
                      </a:pPr>
                      <a:r>
                        <a:rPr lang="es-ES" sz="1050" b="0" dirty="0">
                          <a:solidFill>
                            <a:srgbClr val="3D2E32"/>
                          </a:solidFill>
                          <a:latin typeface="Montserrat Light" pitchFamily="50" charset="0"/>
                        </a:rPr>
                        <a:t>Mantener el reforzamiento</a:t>
                      </a:r>
                      <a:r>
                        <a:rPr lang="es-ES" sz="1050" b="0" baseline="0" dirty="0">
                          <a:solidFill>
                            <a:srgbClr val="3D2E32"/>
                          </a:solidFill>
                          <a:latin typeface="Montserrat Light" pitchFamily="50" charset="0"/>
                        </a:rPr>
                        <a:t> y creación de plazas comunitarias mediante el desarrollo de actividades para la promoción y difusión de los servicios educativos.</a:t>
                      </a:r>
                    </a:p>
                    <a:p>
                      <a:pPr marL="171450" indent="-171450" algn="just">
                        <a:buFont typeface="Arial" pitchFamily="34" charset="0"/>
                        <a:buChar char="•"/>
                      </a:pPr>
                      <a:endParaRPr lang="es-ES" sz="1050" b="0" baseline="0" dirty="0">
                        <a:solidFill>
                          <a:srgbClr val="3D2E32"/>
                        </a:solidFill>
                        <a:latin typeface="Montserrat Light" pitchFamily="50" charset="0"/>
                      </a:endParaRPr>
                    </a:p>
                    <a:p>
                      <a:pPr marL="171450" indent="-171450" algn="just">
                        <a:buFont typeface="Arial" pitchFamily="34" charset="0"/>
                        <a:buChar char="•"/>
                      </a:pPr>
                      <a:r>
                        <a:rPr lang="es-ES" sz="1050" b="0" baseline="0" dirty="0">
                          <a:solidFill>
                            <a:srgbClr val="3D2E32"/>
                          </a:solidFill>
                          <a:latin typeface="Montserrat Light" pitchFamily="50" charset="0"/>
                        </a:rPr>
                        <a:t>Mantener y ampliar la capacitación brindada a las figuras solidarias en brindar un mejor servicio educativo de calidad, así como reforzar las asesorías en módulos con mayor índice de reprobación, lo que permita incrementar la aprobación de los educandos.</a:t>
                      </a:r>
                      <a:endParaRPr lang="es-ES" sz="105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buFont typeface="Arial" pitchFamily="34" charset="0"/>
                        <a:buChar char="•"/>
                      </a:pPr>
                      <a:r>
                        <a:rPr lang="es-MX" sz="1050" b="0" dirty="0">
                          <a:solidFill>
                            <a:srgbClr val="3D2E32"/>
                          </a:solidFill>
                          <a:latin typeface="Montserrat Light" pitchFamily="50" charset="0"/>
                        </a:rPr>
                        <a:t>Metas elevadas para</a:t>
                      </a:r>
                      <a:r>
                        <a:rPr lang="es-MX" sz="1050" b="0" baseline="0" dirty="0">
                          <a:solidFill>
                            <a:srgbClr val="3D2E32"/>
                          </a:solidFill>
                          <a:latin typeface="Montserrat Light" pitchFamily="50" charset="0"/>
                        </a:rPr>
                        <a:t> abatir el rezago educativo en la entidad, debido a que las establece la autoridad educativa federal. </a:t>
                      </a:r>
                    </a:p>
                    <a:p>
                      <a:pPr marL="171450" indent="-171450" algn="just">
                        <a:buFont typeface="Arial" pitchFamily="34" charset="0"/>
                        <a:buChar char="•"/>
                      </a:pPr>
                      <a:endParaRPr lang="es-MX" sz="1050" b="0" dirty="0">
                        <a:solidFill>
                          <a:srgbClr val="3D2E32"/>
                        </a:solidFill>
                        <a:latin typeface="Montserrat Light" pitchFamily="50" charset="0"/>
                      </a:endParaRPr>
                    </a:p>
                    <a:p>
                      <a:pPr marL="171450" indent="-171450" algn="just">
                        <a:buFont typeface="Arial" pitchFamily="34" charset="0"/>
                        <a:buChar char="•"/>
                      </a:pPr>
                      <a:r>
                        <a:rPr lang="es-MX" sz="1050" b="0" dirty="0">
                          <a:solidFill>
                            <a:srgbClr val="3D2E32"/>
                          </a:solidFill>
                          <a:latin typeface="Montserrat Light" pitchFamily="50" charset="0"/>
                        </a:rPr>
                        <a:t>Retraso</a:t>
                      </a:r>
                      <a:r>
                        <a:rPr lang="es-MX" sz="1050" b="0" baseline="0" dirty="0">
                          <a:solidFill>
                            <a:srgbClr val="3D2E32"/>
                          </a:solidFill>
                          <a:latin typeface="Montserrat Light" pitchFamily="50" charset="0"/>
                        </a:rPr>
                        <a:t> en el avance de atención a educandos por suspensión temporal de labores debido a la contingencia sanitaria.</a:t>
                      </a:r>
                    </a:p>
                    <a:p>
                      <a:pPr marL="171450" indent="-171450" algn="just">
                        <a:buFont typeface="Arial" pitchFamily="34" charset="0"/>
                        <a:buChar char="•"/>
                      </a:pPr>
                      <a:endParaRPr lang="es-MX" sz="1050" b="0" dirty="0">
                        <a:solidFill>
                          <a:srgbClr val="3D2E32"/>
                        </a:solidFill>
                        <a:latin typeface="Montserrat Light" pitchFamily="50" charset="0"/>
                      </a:endParaRPr>
                    </a:p>
                    <a:p>
                      <a:pPr marL="171450" indent="-171450" algn="just">
                        <a:buFont typeface="Arial" pitchFamily="34" charset="0"/>
                        <a:buChar char="•"/>
                      </a:pPr>
                      <a:r>
                        <a:rPr lang="es-MX" sz="1050" b="0" dirty="0">
                          <a:solidFill>
                            <a:srgbClr val="3D2E32"/>
                          </a:solidFill>
                          <a:latin typeface="Montserrat Light" pitchFamily="50" charset="0"/>
                        </a:rPr>
                        <a:t>Falta</a:t>
                      </a:r>
                      <a:r>
                        <a:rPr lang="es-MX" sz="1050" b="0" baseline="0" dirty="0">
                          <a:solidFill>
                            <a:srgbClr val="3D2E32"/>
                          </a:solidFill>
                          <a:latin typeface="Montserrat Light" pitchFamily="50" charset="0"/>
                        </a:rPr>
                        <a:t> de evaluación del desempeño externa por restricciones presupuestarias.</a:t>
                      </a:r>
                      <a:endParaRPr lang="es-MX" sz="105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5 Pentágono"/>
          <p:cNvSpPr/>
          <p:nvPr/>
        </p:nvSpPr>
        <p:spPr>
          <a:xfrm rot="5400000">
            <a:off x="-2195025" y="3848775"/>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9" name="28 Marcador de título"/>
          <p:cNvSpPr txBox="1">
            <a:spLocks/>
          </p:cNvSpPr>
          <p:nvPr/>
        </p:nvSpPr>
        <p:spPr>
          <a:xfrm>
            <a:off x="4039752" y="836712"/>
            <a:ext cx="3962688"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minor">
            <a:schemeClr val="dk1"/>
          </a:fontRef>
        </p:style>
        <p:txBody>
          <a:bodyPr wrap="none" rtlCol="0">
            <a:spAutoFit/>
          </a:bodyPr>
          <a:lstStyle>
            <a:lvl1pPr algn="ctr" defTabSz="914400" rtl="0" eaLnBrk="1" latinLnBrk="0" hangingPunct="1">
              <a:spcBef>
                <a:spcPct val="0"/>
              </a:spcBef>
              <a:buNone/>
              <a:defRPr lang="es-MX" sz="1200" b="1" kern="1200" baseline="0" dirty="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a:t>Instituto Sinaloense para la Educación de los Adultos (ISEA)</a:t>
            </a:r>
          </a:p>
        </p:txBody>
      </p:sp>
    </p:spTree>
    <p:extLst>
      <p:ext uri="{BB962C8B-B14F-4D97-AF65-F5344CB8AC3E}">
        <p14:creationId xmlns:p14="http://schemas.microsoft.com/office/powerpoint/2010/main" val="337442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BC6317A-98E6-4D59-979D-DBAEC6109308}"/>
              </a:ext>
            </a:extLst>
          </p:cNvPr>
          <p:cNvGrpSpPr/>
          <p:nvPr/>
        </p:nvGrpSpPr>
        <p:grpSpPr>
          <a:xfrm>
            <a:off x="122894" y="3973588"/>
            <a:ext cx="430887" cy="2700001"/>
            <a:chOff x="122894" y="3973588"/>
            <a:chExt cx="430887" cy="4928020"/>
          </a:xfrm>
        </p:grpSpPr>
        <p:sp>
          <p:nvSpPr>
            <p:cNvPr id="24" name="3 Pentágono">
              <a:extLst>
                <a:ext uri="{FF2B5EF4-FFF2-40B4-BE49-F238E27FC236}">
                  <a16:creationId xmlns:a16="http://schemas.microsoft.com/office/drawing/2014/main"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a16="http://schemas.microsoft.com/office/drawing/2014/main" id="{D5A947AB-4271-4255-A305-0E4AA00D874C}"/>
                </a:ext>
              </a:extLst>
            </p:cNvPr>
            <p:cNvSpPr txBox="1"/>
            <p:nvPr/>
          </p:nvSpPr>
          <p:spPr>
            <a:xfrm rot="16200000">
              <a:off x="-1683675" y="6194036"/>
              <a:ext cx="4044025" cy="430887"/>
            </a:xfrm>
            <a:prstGeom prst="rect">
              <a:avLst/>
            </a:prstGeom>
            <a:noFill/>
          </p:spPr>
          <p:txBody>
            <a:bodyPr wrap="none" rtlCol="0">
              <a:spAutoFit/>
            </a:bodyPr>
            <a:lstStyle/>
            <a:p>
              <a:pPr algn="ctr"/>
              <a:r>
                <a:rPr lang="es-MX" sz="11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1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graphicFrame>
        <p:nvGraphicFramePr>
          <p:cNvPr id="13" name="12 Tabla"/>
          <p:cNvGraphicFramePr>
            <a:graphicFrameLocks noGrp="1"/>
          </p:cNvGraphicFramePr>
          <p:nvPr>
            <p:extLst>
              <p:ext uri="{D42A27DB-BD31-4B8C-83A1-F6EECF244321}">
                <p14:modId xmlns:p14="http://schemas.microsoft.com/office/powerpoint/2010/main" val="1668608829"/>
              </p:ext>
            </p:extLst>
          </p:nvPr>
        </p:nvGraphicFramePr>
        <p:xfrm>
          <a:off x="701496" y="1556792"/>
          <a:ext cx="8262993" cy="1728192"/>
        </p:xfrm>
        <a:graphic>
          <a:graphicData uri="http://schemas.openxmlformats.org/drawingml/2006/table">
            <a:tbl>
              <a:tblPr firstRow="1" bandRow="1">
                <a:effectLst/>
                <a:tableStyleId>{5C22544A-7EE6-4342-B048-85BDC9FD1C3A}</a:tableStyleId>
              </a:tblPr>
              <a:tblGrid>
                <a:gridCol w="8262993">
                  <a:extLst>
                    <a:ext uri="{9D8B030D-6E8A-4147-A177-3AD203B41FA5}">
                      <a16:colId xmlns:a16="http://schemas.microsoft.com/office/drawing/2014/main" val="20000"/>
                    </a:ext>
                  </a:extLst>
                </a:gridCol>
              </a:tblGrid>
              <a:tr h="1728192">
                <a:tc>
                  <a:txBody>
                    <a:bodyPr/>
                    <a:lstStyle/>
                    <a:p>
                      <a:pPr marL="171450" indent="-171450" algn="just">
                        <a:buFont typeface="Wingdings" panose="05000000000000000000" pitchFamily="2" charset="2"/>
                        <a:buChar char="§"/>
                      </a:pPr>
                      <a:r>
                        <a:rPr lang="es-MX" sz="1100" b="0" baseline="0" dirty="0">
                          <a:solidFill>
                            <a:schemeClr val="tx1"/>
                          </a:solidFill>
                          <a:latin typeface="Montserrat Light" pitchFamily="50" charset="0"/>
                        </a:rPr>
                        <a:t>Identificar las necesidades de recursos humanos, materiales y financieros del ISEA, para fortalecer su operación institucional en el cumplimiento de las atribuciones.</a:t>
                      </a:r>
                    </a:p>
                    <a:p>
                      <a:pPr marL="171450" indent="-171450" algn="just">
                        <a:buFont typeface="Wingdings" panose="05000000000000000000" pitchFamily="2" charset="2"/>
                        <a:buChar char="§"/>
                      </a:pPr>
                      <a:endParaRPr lang="es-MX" sz="1100" b="0" baseline="0" dirty="0">
                        <a:solidFill>
                          <a:schemeClr val="tx1"/>
                        </a:solidFill>
                        <a:latin typeface="Montserrat Light" pitchFamily="50" charset="0"/>
                      </a:endParaRPr>
                    </a:p>
                    <a:p>
                      <a:pPr marL="171450" indent="-171450" algn="just">
                        <a:buFont typeface="Wingdings" panose="05000000000000000000" pitchFamily="2" charset="2"/>
                        <a:buChar char="§"/>
                      </a:pPr>
                      <a:r>
                        <a:rPr lang="es-MX" sz="1100" b="0" baseline="0" dirty="0">
                          <a:solidFill>
                            <a:schemeClr val="tx1"/>
                          </a:solidFill>
                          <a:latin typeface="Montserrat Light" pitchFamily="50" charset="0"/>
                        </a:rPr>
                        <a:t>Gestionar con la autoridad educativa federal, las metas de educación para los adultos, de manera que puedan ser logradas en el ejercicio fiscal.</a:t>
                      </a:r>
                    </a:p>
                    <a:p>
                      <a:pPr marL="171450" indent="-171450" algn="just">
                        <a:buFont typeface="Wingdings" panose="05000000000000000000" pitchFamily="2" charset="2"/>
                        <a:buChar char="§"/>
                      </a:pPr>
                      <a:endParaRPr lang="es-MX" sz="1100" b="0" baseline="0" dirty="0">
                        <a:solidFill>
                          <a:schemeClr val="tx1"/>
                        </a:solidFill>
                        <a:latin typeface="Montserrat Light" pitchFamily="50" charset="0"/>
                      </a:endParaRPr>
                    </a:p>
                    <a:p>
                      <a:pPr marL="171450" indent="-171450" algn="just">
                        <a:buFont typeface="Wingdings" panose="05000000000000000000" pitchFamily="2" charset="2"/>
                        <a:buChar char="§"/>
                      </a:pPr>
                      <a:r>
                        <a:rPr lang="es-MX" sz="1100" b="0" baseline="0" dirty="0">
                          <a:solidFill>
                            <a:schemeClr val="tx1"/>
                          </a:solidFill>
                          <a:latin typeface="Montserrat Light" pitchFamily="50" charset="0"/>
                        </a:rPr>
                        <a:t>Implementar mecanismos que contribuyan a la reducción del analfabetismo en el estado.</a:t>
                      </a:r>
                    </a:p>
                    <a:p>
                      <a:pPr marL="171450" indent="-171450" algn="just">
                        <a:buFont typeface="Wingdings" panose="05000000000000000000" pitchFamily="2" charset="2"/>
                        <a:buChar char="§"/>
                      </a:pPr>
                      <a:endParaRPr lang="es-MX" sz="1100" b="0" baseline="0" dirty="0">
                        <a:solidFill>
                          <a:schemeClr val="tx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4" name="13 Pentágono"/>
          <p:cNvSpPr/>
          <p:nvPr/>
        </p:nvSpPr>
        <p:spPr>
          <a:xfrm rot="5400000">
            <a:off x="-664350" y="2274630"/>
            <a:ext cx="1975692"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196752"/>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62987" y="2414017"/>
            <a:ext cx="1544012" cy="261610"/>
          </a:xfrm>
          <a:prstGeom prst="rect">
            <a:avLst/>
          </a:prstGeom>
          <a:noFill/>
        </p:spPr>
        <p:txBody>
          <a:bodyPr wrap="none" rtlCol="0">
            <a:spAutoFit/>
          </a:bodyPr>
          <a:lstStyle/>
          <a:p>
            <a:pPr algn="ctr"/>
            <a:r>
              <a:rPr lang="es-MX" sz="11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id="{B143E682-6931-4978-B375-56AFC295D707}"/>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5" name="4 Elipse">
            <a:extLst>
              <a:ext uri="{FF2B5EF4-FFF2-40B4-BE49-F238E27FC236}">
                <a16:creationId xmlns:a16="http://schemas.microsoft.com/office/drawing/2014/main" id="{86EFDE5D-2D09-4048-B494-CE66419CD8F8}"/>
              </a:ext>
            </a:extLst>
          </p:cNvPr>
          <p:cNvSpPr/>
          <p:nvPr/>
        </p:nvSpPr>
        <p:spPr>
          <a:xfrm>
            <a:off x="35496" y="3501008"/>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27" name="2 Tabla">
            <a:extLst>
              <a:ext uri="{FF2B5EF4-FFF2-40B4-BE49-F238E27FC236}">
                <a16:creationId xmlns:a16="http://schemas.microsoft.com/office/drawing/2014/main" id="{ADC164AA-641E-49D4-8532-5D195048C825}"/>
              </a:ext>
            </a:extLst>
          </p:cNvPr>
          <p:cNvGraphicFramePr>
            <a:graphicFrameLocks noGrp="1"/>
          </p:cNvGraphicFramePr>
          <p:nvPr>
            <p:extLst>
              <p:ext uri="{D42A27DB-BD31-4B8C-83A1-F6EECF244321}">
                <p14:modId xmlns:p14="http://schemas.microsoft.com/office/powerpoint/2010/main" val="2951112976"/>
              </p:ext>
            </p:extLst>
          </p:nvPr>
        </p:nvGraphicFramePr>
        <p:xfrm>
          <a:off x="755576" y="3642315"/>
          <a:ext cx="8152229" cy="2691765"/>
        </p:xfrm>
        <a:graphic>
          <a:graphicData uri="http://schemas.openxmlformats.org/drawingml/2006/table">
            <a:tbl>
              <a:tblPr firstRow="1" bandRow="1">
                <a:effectLst/>
                <a:tableStyleId>{5C22544A-7EE6-4342-B048-85BDC9FD1C3A}</a:tableStyleId>
              </a:tblPr>
              <a:tblGrid>
                <a:gridCol w="8152229">
                  <a:extLst>
                    <a:ext uri="{9D8B030D-6E8A-4147-A177-3AD203B41FA5}">
                      <a16:colId xmlns:a16="http://schemas.microsoft.com/office/drawing/2014/main" val="20000"/>
                    </a:ext>
                  </a:extLst>
                </a:gridCol>
              </a:tblGrid>
              <a:tr h="2290307">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1100" b="0" i="0" u="none" strike="noStrike" baseline="0" dirty="0">
                          <a:solidFill>
                            <a:schemeClr val="tx1"/>
                          </a:solidFill>
                          <a:effectLst/>
                          <a:latin typeface="Montserrat Light"/>
                        </a:rPr>
                        <a:t>El número total de alumnos integrados a los niveles educativos impartidos en ISEA en el ejercicio fiscal 2020, fue de </a:t>
                      </a:r>
                      <a:r>
                        <a:rPr lang="es-MX" sz="1100" b="1" i="0" u="none" strike="noStrike" baseline="0" dirty="0">
                          <a:solidFill>
                            <a:schemeClr val="tx1"/>
                          </a:solidFill>
                          <a:effectLst/>
                          <a:latin typeface="Montserrat Light"/>
                        </a:rPr>
                        <a:t>18,136 </a:t>
                      </a:r>
                      <a:r>
                        <a:rPr lang="es-MX" sz="1100" b="0" i="0" u="none" strike="noStrike" baseline="0" dirty="0">
                          <a:solidFill>
                            <a:schemeClr val="tx1"/>
                          </a:solidFill>
                          <a:effectLst/>
                          <a:latin typeface="Montserrat Light"/>
                        </a:rPr>
                        <a:t>inscritos en la modalidad presencial o en línea.</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1100" b="0" i="0" u="none" strike="noStrike" dirty="0">
                        <a:solidFill>
                          <a:schemeClr val="tx1"/>
                        </a:solidFill>
                        <a:effectLst/>
                        <a:latin typeface="Montserrat Light"/>
                      </a:endParaRPr>
                    </a:p>
                    <a:p>
                      <a:pPr marL="171450" indent="-171450" algn="just">
                        <a:buFont typeface="Wingdings" panose="05000000000000000000" pitchFamily="2" charset="2"/>
                        <a:buChar char="§"/>
                      </a:pPr>
                      <a:r>
                        <a:rPr lang="es-MX" sz="1100" b="0" i="0" u="none" strike="noStrike" dirty="0">
                          <a:solidFill>
                            <a:schemeClr val="tx1"/>
                          </a:solidFill>
                          <a:effectLst/>
                          <a:latin typeface="Montserrat Light"/>
                        </a:rPr>
                        <a:t>Durante</a:t>
                      </a:r>
                      <a:r>
                        <a:rPr lang="es-MX" sz="1100" b="0" i="0" u="none" strike="noStrike" baseline="0" dirty="0">
                          <a:solidFill>
                            <a:schemeClr val="tx1"/>
                          </a:solidFill>
                          <a:effectLst/>
                          <a:latin typeface="Montserrat Light"/>
                        </a:rPr>
                        <a:t> el ejercicio fiscal </a:t>
                      </a:r>
                      <a:r>
                        <a:rPr lang="es-MX" sz="1100" b="1" i="0" u="none" strike="noStrike" baseline="0" dirty="0">
                          <a:solidFill>
                            <a:schemeClr val="tx1"/>
                          </a:solidFill>
                          <a:effectLst/>
                          <a:latin typeface="Montserrat Light"/>
                        </a:rPr>
                        <a:t>2021</a:t>
                      </a:r>
                      <a:r>
                        <a:rPr lang="es-MX" sz="1100" b="0" i="0" u="none" strike="noStrike" baseline="0" dirty="0">
                          <a:solidFill>
                            <a:schemeClr val="tx1"/>
                          </a:solidFill>
                          <a:effectLst/>
                          <a:latin typeface="Montserrat Light"/>
                        </a:rPr>
                        <a:t>, s</a:t>
                      </a:r>
                      <a:r>
                        <a:rPr lang="es-MX" sz="1100" b="0" i="0" u="none" strike="noStrike" dirty="0">
                          <a:solidFill>
                            <a:schemeClr val="tx1"/>
                          </a:solidFill>
                          <a:effectLst/>
                          <a:latin typeface="Montserrat Light"/>
                        </a:rPr>
                        <a:t>e continuó con los Programas Asesoría en Red y Aprende en Casa III Educación para Adultos, como medida estratégica para que los educandos tuvieran la oportunidad de continuar su proceso educativo en la modalidad a distancia y lograran concluir de nivel educativo.</a:t>
                      </a:r>
                    </a:p>
                    <a:p>
                      <a:pPr marL="171450" indent="-171450" algn="just">
                        <a:buFont typeface="Wingdings" panose="05000000000000000000" pitchFamily="2" charset="2"/>
                        <a:buChar char="§"/>
                      </a:pPr>
                      <a:endParaRPr lang="es-MX" sz="1100" b="0" i="0" u="none" strike="noStrike" dirty="0">
                        <a:solidFill>
                          <a:schemeClr val="tx1"/>
                        </a:solidFill>
                        <a:effectLst/>
                        <a:latin typeface="Montserrat Light"/>
                      </a:endParaRPr>
                    </a:p>
                    <a:p>
                      <a:pPr marL="171450" indent="-171450" algn="just">
                        <a:buFont typeface="Wingdings" panose="05000000000000000000" pitchFamily="2" charset="2"/>
                        <a:buChar char="§"/>
                      </a:pPr>
                      <a:r>
                        <a:rPr lang="es-MX" sz="1100" b="0" i="0" u="none" strike="noStrike" dirty="0">
                          <a:solidFill>
                            <a:schemeClr val="tx1"/>
                          </a:solidFill>
                          <a:effectLst/>
                          <a:latin typeface="Montserrat Light"/>
                        </a:rPr>
                        <a:t>Cumpliendo con las medidas Sanitarias del protocolo establecido por el sector salud, los días 25, 26, 27 y 28 de marzo </a:t>
                      </a:r>
                      <a:r>
                        <a:rPr lang="es-MX" sz="1100" b="1" i="0" u="none" strike="noStrike" dirty="0">
                          <a:solidFill>
                            <a:schemeClr val="tx1"/>
                          </a:solidFill>
                          <a:effectLst/>
                          <a:latin typeface="Montserrat Light"/>
                        </a:rPr>
                        <a:t>del</a:t>
                      </a:r>
                      <a:r>
                        <a:rPr lang="es-MX" sz="1100" b="1" i="0" u="none" strike="noStrike" baseline="0" dirty="0">
                          <a:solidFill>
                            <a:schemeClr val="tx1"/>
                          </a:solidFill>
                          <a:effectLst/>
                          <a:latin typeface="Montserrat Light"/>
                        </a:rPr>
                        <a:t> 2021</a:t>
                      </a:r>
                      <a:r>
                        <a:rPr lang="es-MX" sz="1100" b="1" i="0" u="none" strike="noStrike" dirty="0">
                          <a:solidFill>
                            <a:schemeClr val="tx1"/>
                          </a:solidFill>
                          <a:effectLst/>
                          <a:latin typeface="Montserrat Light"/>
                        </a:rPr>
                        <a:t> </a:t>
                      </a:r>
                      <a:r>
                        <a:rPr lang="es-MX" sz="1100" b="0" i="0" u="none" strike="noStrike" dirty="0">
                          <a:solidFill>
                            <a:schemeClr val="tx1"/>
                          </a:solidFill>
                          <a:effectLst/>
                          <a:latin typeface="Montserrat Light"/>
                        </a:rPr>
                        <a:t>se llevó a cabo la primera “Jornada Nacional de Aplicación de Exámenes” del año, en la modalidad de impresos o en línea, para los educandos activos que tuvieran concluidos sus módulos de educación inicial, primaria y secundaria, en esta jornada participaron </a:t>
                      </a:r>
                      <a:r>
                        <a:rPr lang="es-MX" sz="1100" b="1" i="0" u="none" strike="noStrike" dirty="0">
                          <a:solidFill>
                            <a:schemeClr val="tx1"/>
                          </a:solidFill>
                          <a:effectLst/>
                          <a:latin typeface="Montserrat Light"/>
                        </a:rPr>
                        <a:t>2,133</a:t>
                      </a:r>
                      <a:r>
                        <a:rPr lang="es-MX" sz="1100" b="0" i="0" u="none" strike="noStrike" dirty="0">
                          <a:solidFill>
                            <a:schemeClr val="tx1"/>
                          </a:solidFill>
                          <a:effectLst/>
                          <a:latin typeface="Montserrat Light"/>
                        </a:rPr>
                        <a:t> educandos, quienes presentaron </a:t>
                      </a:r>
                      <a:r>
                        <a:rPr lang="es-MX" sz="1100" b="1" i="0" u="none" strike="noStrike" dirty="0">
                          <a:solidFill>
                            <a:schemeClr val="tx1"/>
                          </a:solidFill>
                          <a:effectLst/>
                          <a:latin typeface="Montserrat Light"/>
                        </a:rPr>
                        <a:t>4,805</a:t>
                      </a:r>
                      <a:r>
                        <a:rPr lang="es-MX" sz="1100" b="0" i="0" u="none" strike="noStrike" dirty="0">
                          <a:solidFill>
                            <a:schemeClr val="tx1"/>
                          </a:solidFill>
                          <a:effectLst/>
                          <a:latin typeface="Montserrat Light"/>
                        </a:rPr>
                        <a:t> exámenes y concluyeron de nivel educativo </a:t>
                      </a:r>
                      <a:r>
                        <a:rPr lang="es-MX" sz="1100" b="1" i="0" u="none" strike="noStrike" dirty="0">
                          <a:solidFill>
                            <a:schemeClr val="tx1"/>
                          </a:solidFill>
                          <a:effectLst/>
                          <a:latin typeface="Montserrat Light"/>
                        </a:rPr>
                        <a:t>638</a:t>
                      </a:r>
                      <a:r>
                        <a:rPr lang="es-MX" sz="1100" b="0" i="0" u="none" strike="noStrike" dirty="0">
                          <a:solidFill>
                            <a:schemeClr val="tx1"/>
                          </a:solidFill>
                          <a:effectLst/>
                          <a:latin typeface="Montserrat Light"/>
                        </a:rPr>
                        <a:t> jóvenes y adultos.</a:t>
                      </a:r>
                    </a:p>
                    <a:p>
                      <a:pPr marL="171450" indent="-171450" algn="just">
                        <a:buFont typeface="Wingdings" panose="05000000000000000000" pitchFamily="2" charset="2"/>
                        <a:buChar char="§"/>
                      </a:pPr>
                      <a:endParaRPr lang="es-MX" sz="1100" b="0" i="0" u="none" strike="noStrike" dirty="0">
                        <a:solidFill>
                          <a:schemeClr val="tx1"/>
                        </a:solidFill>
                        <a:effectLst/>
                        <a:latin typeface="Montserrat Light"/>
                      </a:endParaRPr>
                    </a:p>
                    <a:p>
                      <a:pPr marL="171450" indent="-171450" algn="just">
                        <a:buFont typeface="Wingdings" panose="05000000000000000000" pitchFamily="2" charset="2"/>
                        <a:buChar char="§"/>
                      </a:pPr>
                      <a:r>
                        <a:rPr lang="es-MX" sz="1100" b="0" i="0" u="none" strike="noStrike" dirty="0">
                          <a:solidFill>
                            <a:schemeClr val="tx1"/>
                          </a:solidFill>
                          <a:effectLst/>
                          <a:latin typeface="Montserrat Light"/>
                        </a:rPr>
                        <a:t>Para no afectar los trámites de los educandos que concluyeron sus estudios y estos continuaran con su educación, se emitieron </a:t>
                      </a:r>
                      <a:r>
                        <a:rPr lang="es-MX" sz="1100" b="1" i="0" u="none" strike="noStrike" dirty="0">
                          <a:solidFill>
                            <a:schemeClr val="tx1"/>
                          </a:solidFill>
                          <a:effectLst/>
                          <a:latin typeface="Montserrat Light"/>
                        </a:rPr>
                        <a:t>239</a:t>
                      </a:r>
                      <a:r>
                        <a:rPr lang="es-MX" sz="1100" b="0" i="0" u="none" strike="noStrike" dirty="0">
                          <a:solidFill>
                            <a:schemeClr val="tx1"/>
                          </a:solidFill>
                          <a:effectLst/>
                          <a:latin typeface="Montserrat Light"/>
                        </a:rPr>
                        <a:t> certificados y se entregaron </a:t>
                      </a:r>
                      <a:r>
                        <a:rPr lang="es-MX" sz="1100" b="1" i="0" u="none" strike="noStrike" dirty="0">
                          <a:solidFill>
                            <a:schemeClr val="tx1"/>
                          </a:solidFill>
                          <a:effectLst/>
                          <a:latin typeface="Montserrat Light"/>
                        </a:rPr>
                        <a:t>85</a:t>
                      </a:r>
                      <a:r>
                        <a:rPr lang="es-MX" sz="1100" b="0" i="0" u="none" strike="noStrike" dirty="0">
                          <a:solidFill>
                            <a:schemeClr val="tx1"/>
                          </a:solidFill>
                          <a:effectLst/>
                          <a:latin typeface="Montserrat Light"/>
                        </a:rPr>
                        <a:t> vía correo electrónico.</a:t>
                      </a:r>
                    </a:p>
                    <a:p>
                      <a:pPr marL="171450" indent="-171450" algn="just">
                        <a:buFont typeface="Wingdings" panose="05000000000000000000" pitchFamily="2" charset="2"/>
                        <a:buChar char="§"/>
                      </a:pPr>
                      <a:endParaRPr lang="es-MX" sz="1100" b="0" i="0" u="none" strike="noStrike" dirty="0">
                        <a:solidFill>
                          <a:schemeClr val="tx1"/>
                        </a:solidFill>
                        <a:effectLst/>
                        <a:latin typeface="Montserrat Light"/>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 name="28 Marcador de título"/>
          <p:cNvSpPr txBox="1">
            <a:spLocks/>
          </p:cNvSpPr>
          <p:nvPr/>
        </p:nvSpPr>
        <p:spPr>
          <a:xfrm>
            <a:off x="4039752" y="836712"/>
            <a:ext cx="3962688" cy="276999"/>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minor">
            <a:schemeClr val="dk1"/>
          </a:fontRef>
        </p:style>
        <p:txBody>
          <a:bodyPr wrap="none" rtlCol="0">
            <a:spAutoFit/>
          </a:bodyPr>
          <a:lstStyle>
            <a:lvl1pPr algn="ctr" defTabSz="914400" rtl="0" eaLnBrk="1" latinLnBrk="0" hangingPunct="1">
              <a:spcBef>
                <a:spcPct val="0"/>
              </a:spcBef>
              <a:buNone/>
              <a:defRPr lang="es-MX" sz="1200" b="1" kern="1200" baseline="0" dirty="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a:t>Instituto Sinaloense para la Educación de los Adultos (ISEA)</a:t>
            </a:r>
          </a:p>
        </p:txBody>
      </p:sp>
    </p:spTree>
    <p:extLst>
      <p:ext uri="{BB962C8B-B14F-4D97-AF65-F5344CB8AC3E}">
        <p14:creationId xmlns:p14="http://schemas.microsoft.com/office/powerpoint/2010/main" val="1092501616"/>
      </p:ext>
    </p:extLst>
  </p:cSld>
  <p:clrMapOvr>
    <a:masterClrMapping/>
  </p:clrMapOvr>
</p:sld>
</file>

<file path=ppt/theme/theme1.xml><?xml version="1.0" encoding="utf-8"?>
<a:theme xmlns:a="http://schemas.openxmlformats.org/drawingml/2006/main" name="PLANTIL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Template>
  <TotalTime>2689</TotalTime>
  <Words>2527</Words>
  <Application>Microsoft Office PowerPoint</Application>
  <PresentationFormat>Presentación en pantalla (4:3)</PresentationFormat>
  <Paragraphs>133</Paragraphs>
  <Slides>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Montserrat</vt:lpstr>
      <vt:lpstr>Montserrat Light</vt:lpstr>
      <vt:lpstr>Montserrat Ultra Light</vt:lpstr>
      <vt:lpstr>Wingdings</vt:lpstr>
      <vt:lpstr>PLANTILLA</vt:lpstr>
      <vt:lpstr>Instituto Sinaloense para la Educación de los Adultos (ISEA)</vt:lpstr>
      <vt:lpstr>Instituto Sinaloense para la Educación de los Adultos (ISEA)</vt:lpstr>
      <vt:lpstr>Instituto Sinaloense para la Educación de los Adultos (ISEA)</vt:lpstr>
      <vt:lpstr>Instituto Sinaloense para la Educación de los Adultos (ISEA)</vt:lpstr>
      <vt:lpstr>Instituto Sinaloense para la Educación de los Adultos (ISEA)</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Sinaloense para la Educación de los Adultos</dc:title>
  <dc:creator>Ignacio Ortiz</dc:creator>
  <cp:lastModifiedBy>Hauchbaum</cp:lastModifiedBy>
  <cp:revision>104</cp:revision>
  <dcterms:created xsi:type="dcterms:W3CDTF">2020-03-31T17:29:01Z</dcterms:created>
  <dcterms:modified xsi:type="dcterms:W3CDTF">2021-10-28T22:20:00Z</dcterms:modified>
</cp:coreProperties>
</file>